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AF8A0-AD2E-4EB2-A7FD-450A193A85C2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099BD-E632-4E11-8731-37D121563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04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365A-0DD9-43D9-913F-F895357970B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51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365A-0DD9-43D9-913F-F895357970B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04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365A-0DD9-43D9-913F-F895357970B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267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365A-0DD9-43D9-913F-F895357970B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118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365A-0DD9-43D9-913F-F895357970B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21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365A-0DD9-43D9-913F-F895357970B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789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365A-0DD9-43D9-913F-F895357970B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713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365A-0DD9-43D9-913F-F895357970B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2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85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76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25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34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78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75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83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92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4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40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90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93A8-CDCC-4526-9969-9DD77F5D1E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0269-E228-4FB7-AC59-D98566868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2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0" y="571501"/>
            <a:ext cx="8191500" cy="714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prstClr val="black"/>
                </a:solidFill>
              </a:rPr>
              <a:t>ИТОГОВЫЕ ДАННЫЕ ПО СЕЛЬСКИМ ПОСЕЛЕНИЯМ ЗА </a:t>
            </a:r>
            <a:r>
              <a:rPr lang="ru-RU" sz="1800" b="1" dirty="0" smtClean="0">
                <a:solidFill>
                  <a:prstClr val="black"/>
                </a:solidFill>
              </a:rPr>
              <a:t>1 </a:t>
            </a:r>
            <a:r>
              <a:rPr lang="ru-RU" sz="1800" b="1" dirty="0">
                <a:solidFill>
                  <a:prstClr val="black"/>
                </a:solidFill>
              </a:rPr>
              <a:t>КВАРТАЛ </a:t>
            </a:r>
            <a:r>
              <a:rPr lang="ru-RU" sz="1800" b="1" dirty="0" smtClean="0">
                <a:solidFill>
                  <a:prstClr val="black"/>
                </a:solidFill>
              </a:rPr>
              <a:t>2025 </a:t>
            </a:r>
            <a:r>
              <a:rPr lang="ru-RU" sz="1800" b="1" dirty="0">
                <a:solidFill>
                  <a:prstClr val="black"/>
                </a:solidFill>
              </a:rPr>
              <a:t>ГОДА</a:t>
            </a:r>
            <a:endParaRPr lang="ru-RU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64775" y="1"/>
            <a:ext cx="819136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Кайбицкий муниципальный район</a:t>
            </a:r>
          </a:p>
        </p:txBody>
      </p:sp>
      <p:pic>
        <p:nvPicPr>
          <p:cNvPr id="4098" name="Picture 2" descr="C:\Users\Айдар\Desktop\untit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952633" cy="119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685494"/>
              </p:ext>
            </p:extLst>
          </p:nvPr>
        </p:nvGraphicFramePr>
        <p:xfrm>
          <a:off x="241559" y="1374653"/>
          <a:ext cx="11673781" cy="5179022"/>
        </p:xfrm>
        <a:graphic>
          <a:graphicData uri="http://schemas.openxmlformats.org/drawingml/2006/table">
            <a:tbl>
              <a:tblPr/>
              <a:tblGrid>
                <a:gridCol w="1182655">
                  <a:extLst>
                    <a:ext uri="{9D8B030D-6E8A-4147-A177-3AD203B41FA5}">
                      <a16:colId xmlns:a16="http://schemas.microsoft.com/office/drawing/2014/main" val="1887105414"/>
                    </a:ext>
                  </a:extLst>
                </a:gridCol>
                <a:gridCol w="2872578">
                  <a:extLst>
                    <a:ext uri="{9D8B030D-6E8A-4147-A177-3AD203B41FA5}">
                      <a16:colId xmlns:a16="http://schemas.microsoft.com/office/drawing/2014/main" val="2857048643"/>
                    </a:ext>
                  </a:extLst>
                </a:gridCol>
                <a:gridCol w="1748901">
                  <a:extLst>
                    <a:ext uri="{9D8B030D-6E8A-4147-A177-3AD203B41FA5}">
                      <a16:colId xmlns:a16="http://schemas.microsoft.com/office/drawing/2014/main" val="4193810378"/>
                    </a:ext>
                  </a:extLst>
                </a:gridCol>
                <a:gridCol w="2262554">
                  <a:extLst>
                    <a:ext uri="{9D8B030D-6E8A-4147-A177-3AD203B41FA5}">
                      <a16:colId xmlns:a16="http://schemas.microsoft.com/office/drawing/2014/main" val="488584919"/>
                    </a:ext>
                  </a:extLst>
                </a:gridCol>
                <a:gridCol w="1813402">
                  <a:extLst>
                    <a:ext uri="{9D8B030D-6E8A-4147-A177-3AD203B41FA5}">
                      <a16:colId xmlns:a16="http://schemas.microsoft.com/office/drawing/2014/main" val="376497593"/>
                    </a:ext>
                  </a:extLst>
                </a:gridCol>
                <a:gridCol w="1793691">
                  <a:extLst>
                    <a:ext uri="{9D8B030D-6E8A-4147-A177-3AD203B41FA5}">
                      <a16:colId xmlns:a16="http://schemas.microsoft.com/office/drawing/2014/main" val="150927681"/>
                    </a:ext>
                  </a:extLst>
                </a:gridCol>
              </a:tblGrid>
              <a:tr h="6259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 п/п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сельского поселения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численность населения на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01.01.2025 г.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РОДИЛИСЬ ДЕТЕЙ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(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данным СП)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Родилось на 1000 жителей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Родилось на 1000 жителей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662000"/>
                  </a:ext>
                </a:extLst>
              </a:tr>
              <a:tr h="395837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январь-МАРТ 2025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январь-МАРТ 2025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баллы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882148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Чутеевское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1 050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565258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Ульянковское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273461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Хозесановское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485857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Кушманское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74935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Ст.Тябердинское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6182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Молькеевское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557780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Эбалаковское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83519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Б.Кайбицкое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2 131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55539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Надеждинское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007158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Бурундуковское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539405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Багаевское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792505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М.Меминское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73761"/>
                  </a:ext>
                </a:extLst>
              </a:tr>
              <a:tr h="240264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Кулангинское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78359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Б.Подберезинское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676335"/>
                  </a:ext>
                </a:extLst>
              </a:tr>
              <a:tr h="230138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Б.Русаковское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486393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tt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Федоровское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470997"/>
                  </a:ext>
                </a:extLst>
              </a:tr>
              <a:tr h="2255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Муралинское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23360"/>
                  </a:ext>
                </a:extLst>
              </a:tr>
              <a:tr h="3037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867" marR="3867" marT="38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12 195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93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2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0" y="571501"/>
            <a:ext cx="8191500" cy="714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prstClr val="black"/>
                </a:solidFill>
              </a:rPr>
              <a:t>ИТОГОВЫЕ ДАННЫЕ ПО СЕЛЬСКИМ ПОСЕЛЕНИЯМ ЗА </a:t>
            </a:r>
            <a:r>
              <a:rPr lang="ru-RU" sz="1800" b="1" dirty="0" smtClean="0">
                <a:solidFill>
                  <a:prstClr val="black"/>
                </a:solidFill>
              </a:rPr>
              <a:t>1 </a:t>
            </a:r>
            <a:r>
              <a:rPr lang="ru-RU" sz="1800" b="1" dirty="0">
                <a:solidFill>
                  <a:prstClr val="black"/>
                </a:solidFill>
              </a:rPr>
              <a:t>КВАРТАЛ </a:t>
            </a:r>
            <a:r>
              <a:rPr lang="ru-RU" sz="1800" b="1" dirty="0" smtClean="0">
                <a:solidFill>
                  <a:prstClr val="black"/>
                </a:solidFill>
              </a:rPr>
              <a:t>2025 </a:t>
            </a:r>
            <a:r>
              <a:rPr lang="ru-RU" sz="1800" b="1" dirty="0">
                <a:solidFill>
                  <a:prstClr val="black"/>
                </a:solidFill>
              </a:rPr>
              <a:t>ГОДА</a:t>
            </a:r>
            <a:endParaRPr lang="ru-RU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64775" y="1"/>
            <a:ext cx="819136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Кайбицкий муниципальный район</a:t>
            </a:r>
          </a:p>
        </p:txBody>
      </p:sp>
      <p:pic>
        <p:nvPicPr>
          <p:cNvPr id="4098" name="Picture 2" descr="C:\Users\Айдар\Desktop\untit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952633" cy="119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548805"/>
              </p:ext>
            </p:extLst>
          </p:nvPr>
        </p:nvGraphicFramePr>
        <p:xfrm>
          <a:off x="339824" y="1383530"/>
          <a:ext cx="11541514" cy="5168116"/>
        </p:xfrm>
        <a:graphic>
          <a:graphicData uri="http://schemas.openxmlformats.org/drawingml/2006/table">
            <a:tbl>
              <a:tblPr/>
              <a:tblGrid>
                <a:gridCol w="1114674">
                  <a:extLst>
                    <a:ext uri="{9D8B030D-6E8A-4147-A177-3AD203B41FA5}">
                      <a16:colId xmlns:a16="http://schemas.microsoft.com/office/drawing/2014/main" val="3877341744"/>
                    </a:ext>
                  </a:extLst>
                </a:gridCol>
                <a:gridCol w="2860995">
                  <a:extLst>
                    <a:ext uri="{9D8B030D-6E8A-4147-A177-3AD203B41FA5}">
                      <a16:colId xmlns:a16="http://schemas.microsoft.com/office/drawing/2014/main" val="2976978854"/>
                    </a:ext>
                  </a:extLst>
                </a:gridCol>
                <a:gridCol w="1802054">
                  <a:extLst>
                    <a:ext uri="{9D8B030D-6E8A-4147-A177-3AD203B41FA5}">
                      <a16:colId xmlns:a16="http://schemas.microsoft.com/office/drawing/2014/main" val="367626811"/>
                    </a:ext>
                  </a:extLst>
                </a:gridCol>
                <a:gridCol w="1820635">
                  <a:extLst>
                    <a:ext uri="{9D8B030D-6E8A-4147-A177-3AD203B41FA5}">
                      <a16:colId xmlns:a16="http://schemas.microsoft.com/office/drawing/2014/main" val="2381495167"/>
                    </a:ext>
                  </a:extLst>
                </a:gridCol>
                <a:gridCol w="2159680">
                  <a:extLst>
                    <a:ext uri="{9D8B030D-6E8A-4147-A177-3AD203B41FA5}">
                      <a16:colId xmlns:a16="http://schemas.microsoft.com/office/drawing/2014/main" val="800719801"/>
                    </a:ext>
                  </a:extLst>
                </a:gridCol>
                <a:gridCol w="1783476">
                  <a:extLst>
                    <a:ext uri="{9D8B030D-6E8A-4147-A177-3AD203B41FA5}">
                      <a16:colId xmlns:a16="http://schemas.microsoft.com/office/drawing/2014/main" val="3489104285"/>
                    </a:ext>
                  </a:extLst>
                </a:gridCol>
              </a:tblGrid>
              <a:tr h="6249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 п/п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сельского поселения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численность населения на 01.01.2025 г.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УМЕРЛИ, человек                (по данным СП)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СМЕРТНОСТЬ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1000 жителей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Смертность на 1000 жителей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073265"/>
                  </a:ext>
                </a:extLst>
              </a:tr>
              <a:tr h="395178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январь-МАРТ 2025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январь-МАРТ 2025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баллы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55402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Молькеевское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802450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Багаевское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772519"/>
                  </a:ext>
                </a:extLst>
              </a:tr>
              <a:tr h="214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Кушманское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573065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Эбалаковское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776889"/>
                  </a:ext>
                </a:extLst>
              </a:tr>
              <a:tr h="239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Чутеевское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1 050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652704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Кулангинское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6355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Муралинское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297073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Ульянковское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760362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Хозесановское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42060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Б.Кайбицкое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2 131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346506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Бурундуковское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138966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Б.Подберезинское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210816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Ст.Тябердинское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816206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Надеждинское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77389"/>
                  </a:ext>
                </a:extLst>
              </a:tr>
              <a:tr h="2297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Федоровское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679295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М.Меминское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281577"/>
                  </a:ext>
                </a:extLst>
              </a:tr>
              <a:tr h="2251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67" marR="3867" marT="3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Б.Русаковское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465609"/>
                  </a:ext>
                </a:extLst>
              </a:tr>
              <a:tr h="303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867" marR="3867" marT="386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12 195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628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39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0" y="571501"/>
            <a:ext cx="8191500" cy="714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prstClr val="black"/>
                </a:solidFill>
              </a:rPr>
              <a:t>ИТОГОВЫЕ ДАННЫЕ ПО СЕЛЬСКИМ ПОСЕЛЕНИЯМ ЗА </a:t>
            </a:r>
            <a:r>
              <a:rPr lang="ru-RU" sz="1800" b="1" dirty="0" smtClean="0">
                <a:solidFill>
                  <a:prstClr val="black"/>
                </a:solidFill>
              </a:rPr>
              <a:t>1 </a:t>
            </a:r>
            <a:r>
              <a:rPr lang="ru-RU" sz="1800" b="1" dirty="0">
                <a:solidFill>
                  <a:prstClr val="black"/>
                </a:solidFill>
              </a:rPr>
              <a:t>КВАРТАЛ </a:t>
            </a:r>
            <a:r>
              <a:rPr lang="ru-RU" sz="1800" b="1" dirty="0" smtClean="0">
                <a:solidFill>
                  <a:prstClr val="black"/>
                </a:solidFill>
              </a:rPr>
              <a:t>2025 </a:t>
            </a:r>
            <a:r>
              <a:rPr lang="ru-RU" sz="1800" b="1" dirty="0">
                <a:solidFill>
                  <a:prstClr val="black"/>
                </a:solidFill>
              </a:rPr>
              <a:t>ГОДА</a:t>
            </a:r>
            <a:endParaRPr lang="ru-RU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64775" y="1"/>
            <a:ext cx="819136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Кайбицкий муниципальный район</a:t>
            </a:r>
          </a:p>
        </p:txBody>
      </p:sp>
      <p:pic>
        <p:nvPicPr>
          <p:cNvPr id="4098" name="Picture 2" descr="C:\Users\Айдар\Desktop\untit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952633" cy="119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030973"/>
              </p:ext>
            </p:extLst>
          </p:nvPr>
        </p:nvGraphicFramePr>
        <p:xfrm>
          <a:off x="341514" y="1285876"/>
          <a:ext cx="11218134" cy="4735520"/>
        </p:xfrm>
        <a:graphic>
          <a:graphicData uri="http://schemas.openxmlformats.org/drawingml/2006/table">
            <a:tbl>
              <a:tblPr/>
              <a:tblGrid>
                <a:gridCol w="1614119">
                  <a:extLst>
                    <a:ext uri="{9D8B030D-6E8A-4147-A177-3AD203B41FA5}">
                      <a16:colId xmlns:a16="http://schemas.microsoft.com/office/drawing/2014/main" val="808753480"/>
                    </a:ext>
                  </a:extLst>
                </a:gridCol>
                <a:gridCol w="3983528">
                  <a:extLst>
                    <a:ext uri="{9D8B030D-6E8A-4147-A177-3AD203B41FA5}">
                      <a16:colId xmlns:a16="http://schemas.microsoft.com/office/drawing/2014/main" val="2248831798"/>
                    </a:ext>
                  </a:extLst>
                </a:gridCol>
                <a:gridCol w="2849580">
                  <a:extLst>
                    <a:ext uri="{9D8B030D-6E8A-4147-A177-3AD203B41FA5}">
                      <a16:colId xmlns:a16="http://schemas.microsoft.com/office/drawing/2014/main" val="2932501433"/>
                    </a:ext>
                  </a:extLst>
                </a:gridCol>
                <a:gridCol w="2770907">
                  <a:extLst>
                    <a:ext uri="{9D8B030D-6E8A-4147-A177-3AD203B41FA5}">
                      <a16:colId xmlns:a16="http://schemas.microsoft.com/office/drawing/2014/main" val="2532905677"/>
                    </a:ext>
                  </a:extLst>
                </a:gridCol>
              </a:tblGrid>
              <a:tr h="6967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 п/п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сельского поселения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Достижения в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спорте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(сумма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баллов), январь-МАРТ 2025 г.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Достижения в спорте   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за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январь-МАРТ 2025 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223520"/>
                  </a:ext>
                </a:extLst>
              </a:tr>
              <a:tr h="234887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баллы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095262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Бурундуковское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34412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Хозесановское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049277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Чутеевское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37372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М.Меминское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040831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Федоровское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83020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Надеждинское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83232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Ульянковское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882975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Молькеевское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962591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Багаевское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987268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Кушманское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915050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Эбалаковское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00378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Кулангинское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640415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Муралинское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49953"/>
                  </a:ext>
                </a:extLst>
              </a:tr>
              <a:tr h="235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Б.Кайбицкое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124764"/>
                  </a:ext>
                </a:extLst>
              </a:tr>
              <a:tr h="2253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Б.Подберезинское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8438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Ст.Тябердинское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809446"/>
                  </a:ext>
                </a:extLst>
              </a:tr>
              <a:tr h="22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37" marR="4037" marT="4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Б.Русаковское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947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04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0" y="571501"/>
            <a:ext cx="8191500" cy="714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prstClr val="black"/>
                </a:solidFill>
              </a:rPr>
              <a:t>ИТОГОВЫЕ ДАННЫЕ ПО СЕЛЬСКИМ ПОСЕЛЕНИЯМ ЗА </a:t>
            </a:r>
            <a:r>
              <a:rPr lang="ru-RU" sz="1800" b="1" dirty="0" smtClean="0">
                <a:solidFill>
                  <a:prstClr val="black"/>
                </a:solidFill>
              </a:rPr>
              <a:t>1 </a:t>
            </a:r>
            <a:r>
              <a:rPr lang="ru-RU" sz="1800" b="1" dirty="0">
                <a:solidFill>
                  <a:prstClr val="black"/>
                </a:solidFill>
              </a:rPr>
              <a:t>КВАРТАЛ </a:t>
            </a:r>
            <a:r>
              <a:rPr lang="ru-RU" sz="1800" b="1" dirty="0" smtClean="0">
                <a:solidFill>
                  <a:prstClr val="black"/>
                </a:solidFill>
              </a:rPr>
              <a:t>2025 </a:t>
            </a:r>
            <a:r>
              <a:rPr lang="ru-RU" sz="1800" b="1" dirty="0">
                <a:solidFill>
                  <a:prstClr val="black"/>
                </a:solidFill>
              </a:rPr>
              <a:t>ГОДА</a:t>
            </a:r>
            <a:endParaRPr lang="ru-RU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64775" y="1"/>
            <a:ext cx="819136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Кайбицкий муниципальный район</a:t>
            </a:r>
          </a:p>
        </p:txBody>
      </p:sp>
      <p:pic>
        <p:nvPicPr>
          <p:cNvPr id="4098" name="Picture 2" descr="C:\Users\Айдар\Desktop\untit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952633" cy="119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206097"/>
              </p:ext>
            </p:extLst>
          </p:nvPr>
        </p:nvGraphicFramePr>
        <p:xfrm>
          <a:off x="339732" y="1356030"/>
          <a:ext cx="11499478" cy="5184071"/>
        </p:xfrm>
        <a:graphic>
          <a:graphicData uri="http://schemas.openxmlformats.org/drawingml/2006/table">
            <a:tbl>
              <a:tblPr/>
              <a:tblGrid>
                <a:gridCol w="1329420">
                  <a:extLst>
                    <a:ext uri="{9D8B030D-6E8A-4147-A177-3AD203B41FA5}">
                      <a16:colId xmlns:a16="http://schemas.microsoft.com/office/drawing/2014/main" val="2545791149"/>
                    </a:ext>
                  </a:extLst>
                </a:gridCol>
                <a:gridCol w="3412174">
                  <a:extLst>
                    <a:ext uri="{9D8B030D-6E8A-4147-A177-3AD203B41FA5}">
                      <a16:colId xmlns:a16="http://schemas.microsoft.com/office/drawing/2014/main" val="3492244475"/>
                    </a:ext>
                  </a:extLst>
                </a:gridCol>
                <a:gridCol w="2171386">
                  <a:extLst>
                    <a:ext uri="{9D8B030D-6E8A-4147-A177-3AD203B41FA5}">
                      <a16:colId xmlns:a16="http://schemas.microsoft.com/office/drawing/2014/main" val="2252941917"/>
                    </a:ext>
                  </a:extLst>
                </a:gridCol>
                <a:gridCol w="2304328">
                  <a:extLst>
                    <a:ext uri="{9D8B030D-6E8A-4147-A177-3AD203B41FA5}">
                      <a16:colId xmlns:a16="http://schemas.microsoft.com/office/drawing/2014/main" val="4198844173"/>
                    </a:ext>
                  </a:extLst>
                </a:gridCol>
                <a:gridCol w="2282170">
                  <a:extLst>
                    <a:ext uri="{9D8B030D-6E8A-4147-A177-3AD203B41FA5}">
                      <a16:colId xmlns:a16="http://schemas.microsoft.com/office/drawing/2014/main" val="3070351616"/>
                    </a:ext>
                  </a:extLst>
                </a:gridCol>
              </a:tblGrid>
              <a:tr h="6971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 п/п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сельского поселения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Введено жилья за ЯНВАРЬ-МАРТ 2025  год ,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кв.метров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том числе введенная за ЯНВАРЬ-МАРТ 2025 г.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одного жителя,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кв.м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введенная за ЯНВАРЬ-МАРТ 2025 г. жилья 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одного жителя,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кв.м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627824"/>
                  </a:ext>
                </a:extLst>
              </a:tr>
              <a:tr h="387794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баллы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994065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Бурундуковское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254,9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30057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Молькеевское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0,118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997493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Б.Кайбицкое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306253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Хозесановское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201119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Чутеевское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500506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М.Меминское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8179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Федоровское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948652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Надеждинское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75010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Ульянковское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912203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Багаевское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334931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Кушманское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875025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Эбалаковское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576392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Кулангинское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114748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Муралинское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046467"/>
                  </a:ext>
                </a:extLst>
              </a:tr>
              <a:tr h="2353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Б.Подберезинское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441044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Ст.Тябердинское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506429"/>
                  </a:ext>
                </a:extLst>
              </a:tr>
              <a:tr h="220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08" marR="3808" marT="38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Б.Русаковское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300575"/>
                  </a:ext>
                </a:extLst>
              </a:tr>
              <a:tr h="297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808" marR="3808" marT="38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391,1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939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23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0" y="571501"/>
            <a:ext cx="8191500" cy="714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prstClr val="black"/>
                </a:solidFill>
              </a:rPr>
              <a:t>ИТОГОВЫЕ ДАННЫЕ ПО СЕЛЬСКИМ ПОСЕЛЕНИЯМ ЗА </a:t>
            </a:r>
            <a:r>
              <a:rPr lang="ru-RU" sz="1800" b="1" dirty="0" smtClean="0">
                <a:solidFill>
                  <a:prstClr val="black"/>
                </a:solidFill>
              </a:rPr>
              <a:t>1 </a:t>
            </a:r>
            <a:r>
              <a:rPr lang="ru-RU" sz="1800" b="1" dirty="0">
                <a:solidFill>
                  <a:prstClr val="black"/>
                </a:solidFill>
              </a:rPr>
              <a:t>КВАРТАЛ </a:t>
            </a:r>
            <a:r>
              <a:rPr lang="ru-RU" sz="1800" b="1" dirty="0" smtClean="0">
                <a:solidFill>
                  <a:prstClr val="black"/>
                </a:solidFill>
              </a:rPr>
              <a:t>2025 </a:t>
            </a:r>
            <a:r>
              <a:rPr lang="ru-RU" sz="1800" b="1" dirty="0">
                <a:solidFill>
                  <a:prstClr val="black"/>
                </a:solidFill>
              </a:rPr>
              <a:t>ГОДА</a:t>
            </a:r>
            <a:endParaRPr lang="ru-RU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64775" y="1"/>
            <a:ext cx="819136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Кайбицкий муниципальный район</a:t>
            </a:r>
          </a:p>
        </p:txBody>
      </p:sp>
      <p:pic>
        <p:nvPicPr>
          <p:cNvPr id="4098" name="Picture 2" descr="C:\Users\Айдар\Desktop\untit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952633" cy="119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844933"/>
              </p:ext>
            </p:extLst>
          </p:nvPr>
        </p:nvGraphicFramePr>
        <p:xfrm>
          <a:off x="340313" y="1356558"/>
          <a:ext cx="11523771" cy="5383697"/>
        </p:xfrm>
        <a:graphic>
          <a:graphicData uri="http://schemas.openxmlformats.org/drawingml/2006/table">
            <a:tbl>
              <a:tblPr/>
              <a:tblGrid>
                <a:gridCol w="1116553">
                  <a:extLst>
                    <a:ext uri="{9D8B030D-6E8A-4147-A177-3AD203B41FA5}">
                      <a16:colId xmlns:a16="http://schemas.microsoft.com/office/drawing/2014/main" val="846363963"/>
                    </a:ext>
                  </a:extLst>
                </a:gridCol>
                <a:gridCol w="2865824">
                  <a:extLst>
                    <a:ext uri="{9D8B030D-6E8A-4147-A177-3AD203B41FA5}">
                      <a16:colId xmlns:a16="http://schemas.microsoft.com/office/drawing/2014/main" val="851393414"/>
                    </a:ext>
                  </a:extLst>
                </a:gridCol>
                <a:gridCol w="1730658">
                  <a:extLst>
                    <a:ext uri="{9D8B030D-6E8A-4147-A177-3AD203B41FA5}">
                      <a16:colId xmlns:a16="http://schemas.microsoft.com/office/drawing/2014/main" val="3735244762"/>
                    </a:ext>
                  </a:extLst>
                </a:gridCol>
                <a:gridCol w="1749270">
                  <a:extLst>
                    <a:ext uri="{9D8B030D-6E8A-4147-A177-3AD203B41FA5}">
                      <a16:colId xmlns:a16="http://schemas.microsoft.com/office/drawing/2014/main" val="1055355570"/>
                    </a:ext>
                  </a:extLst>
                </a:gridCol>
                <a:gridCol w="1470130">
                  <a:extLst>
                    <a:ext uri="{9D8B030D-6E8A-4147-A177-3AD203B41FA5}">
                      <a16:colId xmlns:a16="http://schemas.microsoft.com/office/drawing/2014/main" val="1222053046"/>
                    </a:ext>
                  </a:extLst>
                </a:gridCol>
                <a:gridCol w="1493391">
                  <a:extLst>
                    <a:ext uri="{9D8B030D-6E8A-4147-A177-3AD203B41FA5}">
                      <a16:colId xmlns:a16="http://schemas.microsoft.com/office/drawing/2014/main" val="149043437"/>
                    </a:ext>
                  </a:extLst>
                </a:gridCol>
                <a:gridCol w="1097945">
                  <a:extLst>
                    <a:ext uri="{9D8B030D-6E8A-4147-A177-3AD203B41FA5}">
                      <a16:colId xmlns:a16="http://schemas.microsoft.com/office/drawing/2014/main" val="3909797702"/>
                    </a:ext>
                  </a:extLst>
                </a:gridCol>
              </a:tblGrid>
              <a:tr h="513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№ п/п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Наименование сельского поселения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Сумма задолженности по налогам физических лиц на 1  апреля  2025 года, тыс. руб.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Итого задолженность по налогам физических лиц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  апреля  2025 года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516796"/>
                  </a:ext>
                </a:extLst>
              </a:tr>
              <a:tr h="381302">
                <a:tc vMerge="1"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налог на имущество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Всего, тыс.руб.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 1 жителя, рублей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баллы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629589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М.Меминское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289182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Хозесановское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16,0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999437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Кушманское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12,8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17,5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328766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Кулангинское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12,1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32851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Надеждинское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28,9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660225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Федоровское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26,1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35,0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735314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Б.Подберезинское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26,4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28,0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2169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8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Б.Кайбицкое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56,7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25,9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38,8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452299"/>
                  </a:ext>
                </a:extLst>
              </a:tr>
              <a:tr h="228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9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Молькеевское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22,0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39,0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623277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10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Муралинское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16,4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17,2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40,3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81414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Эбалаковское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39,1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52,1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067712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Ст.Тябердинское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24,9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34,1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53,1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52035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Бурундуковское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773788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Ульянковское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32,4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25568"/>
                  </a:ext>
                </a:extLst>
              </a:tr>
              <a:tr h="219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Багаевское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33,9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65,9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959735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Чутеевское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27,6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45,6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73,2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69,7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294968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Б.Русаковское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32,1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828245"/>
                  </a:ext>
                </a:extLst>
              </a:tr>
              <a:tr h="28942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565" marR="3565" marT="35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143,1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376,1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519,2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871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20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0" y="571501"/>
            <a:ext cx="8191500" cy="714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prstClr val="black"/>
                </a:solidFill>
              </a:rPr>
              <a:t>ИТОГОВЫЕ ДАННЫЕ ПО СЕЛЬСКИМ ПОСЕЛЕНИЯМ ЗА </a:t>
            </a:r>
            <a:r>
              <a:rPr lang="ru-RU" sz="1800" b="1" dirty="0" smtClean="0">
                <a:solidFill>
                  <a:prstClr val="black"/>
                </a:solidFill>
              </a:rPr>
              <a:t>1 </a:t>
            </a:r>
            <a:r>
              <a:rPr lang="ru-RU" sz="1800" b="1" dirty="0">
                <a:solidFill>
                  <a:prstClr val="black"/>
                </a:solidFill>
              </a:rPr>
              <a:t>КВАРТАЛ </a:t>
            </a:r>
            <a:r>
              <a:rPr lang="ru-RU" sz="1800" b="1" dirty="0" smtClean="0">
                <a:solidFill>
                  <a:prstClr val="black"/>
                </a:solidFill>
              </a:rPr>
              <a:t>2025 </a:t>
            </a:r>
            <a:r>
              <a:rPr lang="ru-RU" sz="1800" b="1" dirty="0">
                <a:solidFill>
                  <a:prstClr val="black"/>
                </a:solidFill>
              </a:rPr>
              <a:t>ГОДА</a:t>
            </a:r>
            <a:endParaRPr lang="ru-RU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64775" y="1"/>
            <a:ext cx="819136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Кайбицкий муниципальный район</a:t>
            </a:r>
          </a:p>
        </p:txBody>
      </p:sp>
      <p:pic>
        <p:nvPicPr>
          <p:cNvPr id="4098" name="Picture 2" descr="C:\Users\Айдар\Desktop\untit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952633" cy="119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286093"/>
              </p:ext>
            </p:extLst>
          </p:nvPr>
        </p:nvGraphicFramePr>
        <p:xfrm>
          <a:off x="220375" y="1394304"/>
          <a:ext cx="11735836" cy="5397238"/>
        </p:xfrm>
        <a:graphic>
          <a:graphicData uri="http://schemas.openxmlformats.org/drawingml/2006/table">
            <a:tbl>
              <a:tblPr/>
              <a:tblGrid>
                <a:gridCol w="1237522">
                  <a:extLst>
                    <a:ext uri="{9D8B030D-6E8A-4147-A177-3AD203B41FA5}">
                      <a16:colId xmlns:a16="http://schemas.microsoft.com/office/drawing/2014/main" val="1798032943"/>
                    </a:ext>
                  </a:extLst>
                </a:gridCol>
                <a:gridCol w="3176309">
                  <a:extLst>
                    <a:ext uri="{9D8B030D-6E8A-4147-A177-3AD203B41FA5}">
                      <a16:colId xmlns:a16="http://schemas.microsoft.com/office/drawing/2014/main" val="2162777325"/>
                    </a:ext>
                  </a:extLst>
                </a:gridCol>
                <a:gridCol w="2062537">
                  <a:extLst>
                    <a:ext uri="{9D8B030D-6E8A-4147-A177-3AD203B41FA5}">
                      <a16:colId xmlns:a16="http://schemas.microsoft.com/office/drawing/2014/main" val="3702051630"/>
                    </a:ext>
                  </a:extLst>
                </a:gridCol>
                <a:gridCol w="1340648">
                  <a:extLst>
                    <a:ext uri="{9D8B030D-6E8A-4147-A177-3AD203B41FA5}">
                      <a16:colId xmlns:a16="http://schemas.microsoft.com/office/drawing/2014/main" val="596246226"/>
                    </a:ext>
                  </a:extLst>
                </a:gridCol>
                <a:gridCol w="1390694">
                  <a:extLst>
                    <a:ext uri="{9D8B030D-6E8A-4147-A177-3AD203B41FA5}">
                      <a16:colId xmlns:a16="http://schemas.microsoft.com/office/drawing/2014/main" val="1220009411"/>
                    </a:ext>
                  </a:extLst>
                </a:gridCol>
                <a:gridCol w="1269978">
                  <a:extLst>
                    <a:ext uri="{9D8B030D-6E8A-4147-A177-3AD203B41FA5}">
                      <a16:colId xmlns:a16="http://schemas.microsoft.com/office/drawing/2014/main" val="743844843"/>
                    </a:ext>
                  </a:extLst>
                </a:gridCol>
                <a:gridCol w="1258148">
                  <a:extLst>
                    <a:ext uri="{9D8B030D-6E8A-4147-A177-3AD203B41FA5}">
                      <a16:colId xmlns:a16="http://schemas.microsoft.com/office/drawing/2014/main" val="319771600"/>
                    </a:ext>
                  </a:extLst>
                </a:gridCol>
              </a:tblGrid>
              <a:tr h="8859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№ п/п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Наименование сельского поселения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Количество дворов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   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01.01.2025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Поголовье  скота, голов    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      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01 АПРЕЛЯ  2025 года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Плотность поголовья КРС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    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100 дворов, голов</a:t>
                      </a:r>
                    </a:p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976906"/>
                  </a:ext>
                </a:extLst>
              </a:tr>
              <a:tr h="370234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КРС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в том числе коровы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КРС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баллы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324060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Надеждинское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839593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Чутеевское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715207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Б.Русаковское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304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42658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Кушманское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647310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Багаевское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910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Бурундуковское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817262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Молькеевское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306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131583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8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Хозесановское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948944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9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Эбалаковское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334443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10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Ульянковское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792521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Кулангинское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342445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Б.Подберезинское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391929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Ст.Тябердинское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176327"/>
                  </a:ext>
                </a:extLst>
              </a:tr>
              <a:tr h="224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Муралинское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84228"/>
                  </a:ext>
                </a:extLst>
              </a:tr>
              <a:tr h="2152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М.Меминское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28745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Федоровское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410790"/>
                  </a:ext>
                </a:extLst>
              </a:tr>
              <a:tr h="210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Б.Кайбицкое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246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093849"/>
                  </a:ext>
                </a:extLst>
              </a:tr>
              <a:tr h="2841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641" marR="3641" marT="3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4 810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4 443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1 482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86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1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0" y="571501"/>
            <a:ext cx="8191500" cy="714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prstClr val="black"/>
                </a:solidFill>
              </a:rPr>
              <a:t>ИТОГОВЫЕ ДАННЫЕ ПО СЕЛЬСКИМ ПОСЕЛЕНИЯМ ЗА </a:t>
            </a:r>
            <a:r>
              <a:rPr lang="ru-RU" sz="1800" b="1" dirty="0" smtClean="0">
                <a:solidFill>
                  <a:prstClr val="black"/>
                </a:solidFill>
              </a:rPr>
              <a:t>1 </a:t>
            </a:r>
            <a:r>
              <a:rPr lang="ru-RU" sz="1800" b="1" dirty="0">
                <a:solidFill>
                  <a:prstClr val="black"/>
                </a:solidFill>
              </a:rPr>
              <a:t>КВАРТАЛ </a:t>
            </a:r>
            <a:r>
              <a:rPr lang="ru-RU" sz="1800" b="1" dirty="0" smtClean="0">
                <a:solidFill>
                  <a:prstClr val="black"/>
                </a:solidFill>
              </a:rPr>
              <a:t>2025 </a:t>
            </a:r>
            <a:r>
              <a:rPr lang="ru-RU" sz="1800" b="1" dirty="0">
                <a:solidFill>
                  <a:prstClr val="black"/>
                </a:solidFill>
              </a:rPr>
              <a:t>ГОДА</a:t>
            </a:r>
            <a:endParaRPr lang="ru-RU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64775" y="1"/>
            <a:ext cx="819136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Кайбицкий муниципальный район</a:t>
            </a:r>
          </a:p>
        </p:txBody>
      </p:sp>
      <p:pic>
        <p:nvPicPr>
          <p:cNvPr id="4098" name="Picture 2" descr="C:\Users\Айдар\Desktop\untit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952633" cy="119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55006"/>
              </p:ext>
            </p:extLst>
          </p:nvPr>
        </p:nvGraphicFramePr>
        <p:xfrm>
          <a:off x="577049" y="1427919"/>
          <a:ext cx="11017188" cy="5161719"/>
        </p:xfrm>
        <a:graphic>
          <a:graphicData uri="http://schemas.openxmlformats.org/drawingml/2006/table">
            <a:tbl>
              <a:tblPr/>
              <a:tblGrid>
                <a:gridCol w="1242873">
                  <a:extLst>
                    <a:ext uri="{9D8B030D-6E8A-4147-A177-3AD203B41FA5}">
                      <a16:colId xmlns:a16="http://schemas.microsoft.com/office/drawing/2014/main" val="2537551638"/>
                    </a:ext>
                  </a:extLst>
                </a:gridCol>
                <a:gridCol w="2891190">
                  <a:extLst>
                    <a:ext uri="{9D8B030D-6E8A-4147-A177-3AD203B41FA5}">
                      <a16:colId xmlns:a16="http://schemas.microsoft.com/office/drawing/2014/main" val="442602341"/>
                    </a:ext>
                  </a:extLst>
                </a:gridCol>
                <a:gridCol w="2373269">
                  <a:extLst>
                    <a:ext uri="{9D8B030D-6E8A-4147-A177-3AD203B41FA5}">
                      <a16:colId xmlns:a16="http://schemas.microsoft.com/office/drawing/2014/main" val="3383098462"/>
                    </a:ext>
                  </a:extLst>
                </a:gridCol>
                <a:gridCol w="2254928">
                  <a:extLst>
                    <a:ext uri="{9D8B030D-6E8A-4147-A177-3AD203B41FA5}">
                      <a16:colId xmlns:a16="http://schemas.microsoft.com/office/drawing/2014/main" val="1995146976"/>
                    </a:ext>
                  </a:extLst>
                </a:gridCol>
                <a:gridCol w="1136341">
                  <a:extLst>
                    <a:ext uri="{9D8B030D-6E8A-4147-A177-3AD203B41FA5}">
                      <a16:colId xmlns:a16="http://schemas.microsoft.com/office/drawing/2014/main" val="3155732121"/>
                    </a:ext>
                  </a:extLst>
                </a:gridCol>
                <a:gridCol w="1118587">
                  <a:extLst>
                    <a:ext uri="{9D8B030D-6E8A-4147-A177-3AD203B41FA5}">
                      <a16:colId xmlns:a16="http://schemas.microsoft.com/office/drawing/2014/main" val="165258067"/>
                    </a:ext>
                  </a:extLst>
                </a:gridCol>
              </a:tblGrid>
              <a:tr h="838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№ п/п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Наименование сельского поселения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Количество дворов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         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01.01.2025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Поголовье 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коров,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 01 АПРЕЛЯ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года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Плотность поголовья коров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100 дворов, голов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6018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голов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коровы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баллы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871739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Б.Русаковское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703529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Чутеевское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66319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Надеждинское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8885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Молькеевское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432915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Багаевское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575186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Б.Подберезинское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19928"/>
                  </a:ext>
                </a:extLst>
              </a:tr>
              <a:tr h="225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Хозесановское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184636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8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Ст.Тябердинское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110611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9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Кушманское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968039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10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М.Меминское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346288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Бурундуковское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90548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Кулангинское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417538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Эбалаковское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096550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Ульянковское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561381"/>
                  </a:ext>
                </a:extLst>
              </a:tr>
              <a:tr h="215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Федоровское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82579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Б.Кайбицкое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4234"/>
                  </a:ext>
                </a:extLst>
              </a:tr>
              <a:tr h="21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</a:rPr>
                        <a:t>17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Муралинское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</a:rPr>
                        <a:t>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471316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641" marR="3641" marT="3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4 810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1 482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720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69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476500" y="571501"/>
            <a:ext cx="8191500" cy="7143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prstClr val="black"/>
                </a:solidFill>
              </a:rPr>
              <a:t>ИТОГОВЫЕ ДАННЫЕ ПО СЕЛЬСКИМ ПОСЕЛЕНИЯМ ЗА </a:t>
            </a:r>
            <a:r>
              <a:rPr lang="ru-RU" sz="1800" b="1" dirty="0" smtClean="0">
                <a:solidFill>
                  <a:prstClr val="black"/>
                </a:solidFill>
              </a:rPr>
              <a:t>1 </a:t>
            </a:r>
            <a:r>
              <a:rPr lang="ru-RU" sz="1800" b="1" dirty="0">
                <a:solidFill>
                  <a:prstClr val="black"/>
                </a:solidFill>
              </a:rPr>
              <a:t>КВАРТАЛ </a:t>
            </a:r>
            <a:r>
              <a:rPr lang="ru-RU" sz="1800" b="1" dirty="0" smtClean="0">
                <a:solidFill>
                  <a:prstClr val="black"/>
                </a:solidFill>
              </a:rPr>
              <a:t>2025 </a:t>
            </a:r>
            <a:r>
              <a:rPr lang="ru-RU" sz="1800" b="1" dirty="0">
                <a:solidFill>
                  <a:prstClr val="black"/>
                </a:solidFill>
              </a:rPr>
              <a:t>ГОДА</a:t>
            </a:r>
            <a:endParaRPr lang="ru-RU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64775" y="1"/>
            <a:ext cx="819136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Кайбицкий муниципальный район</a:t>
            </a:r>
          </a:p>
        </p:txBody>
      </p:sp>
      <p:pic>
        <p:nvPicPr>
          <p:cNvPr id="4098" name="Picture 2" descr="C:\Users\Айдар\Desktop\untit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952633" cy="119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081170"/>
              </p:ext>
            </p:extLst>
          </p:nvPr>
        </p:nvGraphicFramePr>
        <p:xfrm>
          <a:off x="361491" y="1382411"/>
          <a:ext cx="11479730" cy="5370230"/>
        </p:xfrm>
        <a:graphic>
          <a:graphicData uri="http://schemas.openxmlformats.org/drawingml/2006/table">
            <a:tbl>
              <a:tblPr/>
              <a:tblGrid>
                <a:gridCol w="1102153">
                  <a:extLst>
                    <a:ext uri="{9D8B030D-6E8A-4147-A177-3AD203B41FA5}">
                      <a16:colId xmlns:a16="http://schemas.microsoft.com/office/drawing/2014/main" val="2212016310"/>
                    </a:ext>
                  </a:extLst>
                </a:gridCol>
                <a:gridCol w="3179378">
                  <a:extLst>
                    <a:ext uri="{9D8B030D-6E8A-4147-A177-3AD203B41FA5}">
                      <a16:colId xmlns:a16="http://schemas.microsoft.com/office/drawing/2014/main" val="424590247"/>
                    </a:ext>
                  </a:extLst>
                </a:gridCol>
                <a:gridCol w="1953087">
                  <a:extLst>
                    <a:ext uri="{9D8B030D-6E8A-4147-A177-3AD203B41FA5}">
                      <a16:colId xmlns:a16="http://schemas.microsoft.com/office/drawing/2014/main" val="193505201"/>
                    </a:ext>
                  </a:extLst>
                </a:gridCol>
                <a:gridCol w="1899822">
                  <a:extLst>
                    <a:ext uri="{9D8B030D-6E8A-4147-A177-3AD203B41FA5}">
                      <a16:colId xmlns:a16="http://schemas.microsoft.com/office/drawing/2014/main" val="898313526"/>
                    </a:ext>
                  </a:extLst>
                </a:gridCol>
                <a:gridCol w="1793289">
                  <a:extLst>
                    <a:ext uri="{9D8B030D-6E8A-4147-A177-3AD203B41FA5}">
                      <a16:colId xmlns:a16="http://schemas.microsoft.com/office/drawing/2014/main" val="1251310326"/>
                    </a:ext>
                  </a:extLst>
                </a:gridCol>
                <a:gridCol w="1552001">
                  <a:extLst>
                    <a:ext uri="{9D8B030D-6E8A-4147-A177-3AD203B41FA5}">
                      <a16:colId xmlns:a16="http://schemas.microsoft.com/office/drawing/2014/main" val="1765716806"/>
                    </a:ext>
                  </a:extLst>
                </a:gridCol>
              </a:tblGrid>
              <a:tr h="1041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 п/п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сельского поселения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ИТОГО баллы по всем показателям за ЯНВАРЬ-МАРТ 2025 года 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Занимаемое место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на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01.04.2025 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Занимаемое место                на  01.01.2025 года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Отклонение                 (+   рост,                          " - " уменьшение)         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403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всем показателям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432512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Хозесановское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912884"/>
                  </a:ext>
                </a:extLst>
              </a:tr>
              <a:tr h="2649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Чутеевское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820358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Надеждинское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18411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Кушманское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769118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Молькеевское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203070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Бурундуковское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21164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Багаевское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586187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М.Меминское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680468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Кулангинское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918991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Б.Подберезинское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32477"/>
                  </a:ext>
                </a:extLst>
              </a:tr>
              <a:tr h="217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Б.Русаковское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76488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Эбалаковское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354950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Ульянковское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610284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Ст.Тябердинское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387935"/>
                  </a:ext>
                </a:extLst>
              </a:tr>
              <a:tr h="2083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Федоровское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58309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Б.Кайбицкое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13307"/>
                  </a:ext>
                </a:extLst>
              </a:tr>
              <a:tr h="20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14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Муралинское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173888"/>
                  </a:ext>
                </a:extLst>
              </a:tr>
              <a:tr h="275080"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41" marR="3641" marT="36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745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07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1231</Words>
  <Application>Microsoft Office PowerPoint</Application>
  <PresentationFormat>Широкоэкранный</PresentationFormat>
  <Paragraphs>960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Тема Office</vt:lpstr>
      <vt:lpstr>ИТОГОВЫЕ ДАННЫЕ ПО СЕЛЬСКИМ ПОСЕЛЕНИЯМ ЗА 1 КВАРТАЛ 2025 ГОДА</vt:lpstr>
      <vt:lpstr>ИТОГОВЫЕ ДАННЫЕ ПО СЕЛЬСКИМ ПОСЕЛЕНИЯМ ЗА 1 КВАРТАЛ 2025 ГОДА</vt:lpstr>
      <vt:lpstr>ИТОГОВЫЕ ДАННЫЕ ПО СЕЛЬСКИМ ПОСЕЛЕНИЯМ ЗА 1 КВАРТАЛ 2025 ГОДА</vt:lpstr>
      <vt:lpstr>ИТОГОВЫЕ ДАННЫЕ ПО СЕЛЬСКИМ ПОСЕЛЕНИЯМ ЗА 1 КВАРТАЛ 2025 ГОДА</vt:lpstr>
      <vt:lpstr>ИТОГОВЫЕ ДАННЫЕ ПО СЕЛЬСКИМ ПОСЕЛЕНИЯМ ЗА 1 КВАРТАЛ 2025 ГОДА</vt:lpstr>
      <vt:lpstr>ИТОГОВЫЕ ДАННЫЕ ПО СЕЛЬСКИМ ПОСЕЛЕНИЯМ ЗА 1 КВАРТАЛ 2025 ГОДА</vt:lpstr>
      <vt:lpstr>ИТОГОВЫЕ ДАННЫЕ ПО СЕЛЬСКИМ ПОСЕЛЕНИЯМ ЗА 1 КВАРТАЛ 2025 ГОДА</vt:lpstr>
      <vt:lpstr>ИТОГОВЫЕ ДАННЫЕ ПО СЕЛЬСКИМ ПОСЕЛЕНИЯМ ЗА 1 КВАРТАЛ 2025 ГОДА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ИТОГОВЫЕ ДАННЫЕ ПО СЕЛЬСКИМ ПОСЕЛЕНИЯМ ЗА 4 КВАРТАЛ 2022 ГОДА</dc:title>
  <dc:creator>Пользователь</dc:creator>
  <cp:lastModifiedBy>Пользователь</cp:lastModifiedBy>
  <cp:revision>23</cp:revision>
  <cp:lastPrinted>2024-04-25T11:52:36Z</cp:lastPrinted>
  <dcterms:created xsi:type="dcterms:W3CDTF">2023-05-22T11:10:37Z</dcterms:created>
  <dcterms:modified xsi:type="dcterms:W3CDTF">2025-05-21T06:34:12Z</dcterms:modified>
</cp:coreProperties>
</file>