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20" r:id="rId2"/>
    <p:sldId id="301" r:id="rId3"/>
    <p:sldId id="294" r:id="rId4"/>
    <p:sldId id="312" r:id="rId5"/>
    <p:sldId id="296" r:id="rId6"/>
    <p:sldId id="304" r:id="rId7"/>
    <p:sldId id="286" r:id="rId8"/>
    <p:sldId id="297" r:id="rId9"/>
    <p:sldId id="267" r:id="rId10"/>
    <p:sldId id="303" r:id="rId11"/>
    <p:sldId id="287" r:id="rId12"/>
    <p:sldId id="306" r:id="rId13"/>
    <p:sldId id="315" r:id="rId14"/>
    <p:sldId id="314" r:id="rId15"/>
    <p:sldId id="298" r:id="rId16"/>
    <p:sldId id="316" r:id="rId17"/>
    <p:sldId id="299" r:id="rId18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CC6600"/>
    <a:srgbClr val="6666FF"/>
    <a:srgbClr val="008000"/>
    <a:srgbClr val="006600"/>
    <a:srgbClr val="993300"/>
    <a:srgbClr val="0000FF"/>
    <a:srgbClr val="FFCCCC"/>
    <a:srgbClr val="FFFF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99712" autoAdjust="0"/>
  </p:normalViewPr>
  <p:slideViewPr>
    <p:cSldViewPr>
      <p:cViewPr>
        <p:scale>
          <a:sx n="70" d="100"/>
          <a:sy n="70" d="100"/>
        </p:scale>
        <p:origin x="-821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6.jpe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chemeClr val="tx2">
            <a:lumMod val="20000"/>
            <a:lumOff val="80000"/>
          </a:schemeClr>
        </a:solidFill>
        <a:ln w="43706">
          <a:noFill/>
        </a:ln>
      </c:spPr>
    </c:sideWall>
    <c:backWall>
      <c:thickness val="0"/>
      <c:spPr>
        <a:solidFill>
          <a:schemeClr val="tx2">
            <a:lumMod val="20000"/>
            <a:lumOff val="80000"/>
          </a:schemeClr>
        </a:solidFill>
        <a:ln w="43706">
          <a:noFill/>
        </a:ln>
      </c:spPr>
    </c:backWall>
    <c:plotArea>
      <c:layout>
        <c:manualLayout>
          <c:layoutTarget val="inner"/>
          <c:xMode val="edge"/>
          <c:yMode val="edge"/>
          <c:x val="8.7240113752536971E-2"/>
          <c:y val="2.2685859630620073E-2"/>
          <c:w val="0.89590810532061504"/>
          <c:h val="0.791807170095341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Лист1!$B$5</c:f>
              <c:strCache>
                <c:ptCount val="1"/>
                <c:pt idx="0">
                  <c:v>Валовой территориальный продукт, млн.руб</c:v>
                </c:pt>
              </c:strCache>
            </c:strRef>
          </c:tx>
          <c:spPr>
            <a:solidFill>
              <a:srgbClr val="FF0000"/>
            </a:solidFill>
            <a:ln w="21853">
              <a:solidFill>
                <a:srgbClr val="000000"/>
              </a:solidFill>
              <a:prstDash val="solid"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Лист1!$C$4:$G$4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Лист1!$C$5:$G$5</c:f>
              <c:numCache>
                <c:formatCode>General</c:formatCode>
                <c:ptCount val="5"/>
                <c:pt idx="0">
                  <c:v>3355</c:v>
                </c:pt>
                <c:pt idx="1">
                  <c:v>3544</c:v>
                </c:pt>
                <c:pt idx="2">
                  <c:v>3802</c:v>
                </c:pt>
                <c:pt idx="3">
                  <c:v>4032</c:v>
                </c:pt>
                <c:pt idx="4">
                  <c:v>4278</c:v>
                </c:pt>
              </c:numCache>
            </c:numRef>
          </c:val>
        </c:ser>
        <c:ser>
          <c:idx val="1"/>
          <c:order val="1"/>
          <c:tx>
            <c:strRef>
              <c:f>Лист1!$B$6</c:f>
              <c:strCache>
                <c:ptCount val="1"/>
                <c:pt idx="0">
                  <c:v>Оборот розничной торговли, млн.руб.</c:v>
                </c:pt>
              </c:strCache>
            </c:strRef>
          </c:tx>
          <c:spPr>
            <a:solidFill>
              <a:srgbClr val="333399"/>
            </a:solidFill>
            <a:ln w="21853">
              <a:solidFill>
                <a:srgbClr val="000000"/>
              </a:solidFill>
              <a:prstDash val="solid"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Лист1!$C$4:$G$4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Лист1!$C$6:$G$6</c:f>
              <c:numCache>
                <c:formatCode>General</c:formatCode>
                <c:ptCount val="5"/>
                <c:pt idx="0">
                  <c:v>1195</c:v>
                </c:pt>
                <c:pt idx="1">
                  <c:v>1131</c:v>
                </c:pt>
                <c:pt idx="2">
                  <c:v>1193</c:v>
                </c:pt>
                <c:pt idx="3">
                  <c:v>1259</c:v>
                </c:pt>
                <c:pt idx="4">
                  <c:v>1316</c:v>
                </c:pt>
              </c:numCache>
            </c:numRef>
          </c:val>
        </c:ser>
        <c:ser>
          <c:idx val="2"/>
          <c:order val="2"/>
          <c:tx>
            <c:strRef>
              <c:f>Лист1!$B$7</c:f>
              <c:strCache>
                <c:ptCount val="1"/>
                <c:pt idx="0">
                  <c:v>Объем отгруженных товаров собственного производства, млн.руб</c:v>
                </c:pt>
              </c:strCache>
            </c:strRef>
          </c:tx>
          <c:spPr>
            <a:solidFill>
              <a:srgbClr val="009999"/>
            </a:solidFill>
            <a:ln w="21853">
              <a:solidFill>
                <a:srgbClr val="000000"/>
              </a:solidFill>
              <a:prstDash val="solid"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Лист1!$C$4:$G$4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Лист1!$C$7:$G$7</c:f>
              <c:numCache>
                <c:formatCode>General</c:formatCode>
                <c:ptCount val="5"/>
                <c:pt idx="0">
                  <c:v>78.900000000000006</c:v>
                </c:pt>
                <c:pt idx="1">
                  <c:v>85.5</c:v>
                </c:pt>
                <c:pt idx="2">
                  <c:v>92.1</c:v>
                </c:pt>
                <c:pt idx="3">
                  <c:v>98.8</c:v>
                </c:pt>
                <c:pt idx="4">
                  <c:v>105.4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2028672"/>
        <c:axId val="22074496"/>
        <c:axId val="0"/>
      </c:bar3DChart>
      <c:catAx>
        <c:axId val="2202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46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78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2074496"/>
        <c:crosses val="autoZero"/>
        <c:auto val="1"/>
        <c:lblAlgn val="ctr"/>
        <c:lblOffset val="100"/>
        <c:noMultiLvlLbl val="0"/>
      </c:catAx>
      <c:valAx>
        <c:axId val="220744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20286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2478.1999999999998</c:v>
                </c:pt>
                <c:pt idx="1">
                  <c:v>2600.9</c:v>
                </c:pt>
                <c:pt idx="2">
                  <c:v>2753.3</c:v>
                </c:pt>
                <c:pt idx="3">
                  <c:v>2923.1</c:v>
                </c:pt>
                <c:pt idx="4">
                  <c:v>3088.3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797056"/>
        <c:axId val="58831616"/>
        <c:axId val="0"/>
      </c:bar3DChart>
      <c:catAx>
        <c:axId val="58797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8831616"/>
        <c:crosses val="autoZero"/>
        <c:auto val="1"/>
        <c:lblAlgn val="ctr"/>
        <c:lblOffset val="100"/>
        <c:noMultiLvlLbl val="0"/>
      </c:catAx>
      <c:valAx>
        <c:axId val="58831616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58797056"/>
        <c:crosses val="autoZero"/>
        <c:crossBetween val="between"/>
      </c:valAx>
    </c:plotArea>
    <c:legend>
      <c:legendPos val="r"/>
      <c:layout/>
      <c:overlay val="0"/>
      <c:spPr>
        <a:ln>
          <a:solidFill>
            <a:srgbClr val="92D05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sideWall>
    <c:backWall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  <c:pt idx="4">
                  <c:v>2018г.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990</c:v>
                </c:pt>
                <c:pt idx="1">
                  <c:v>960.3</c:v>
                </c:pt>
                <c:pt idx="2">
                  <c:v>1041.7</c:v>
                </c:pt>
                <c:pt idx="3">
                  <c:v>1123.8</c:v>
                </c:pt>
                <c:pt idx="4">
                  <c:v>1207.8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6474880"/>
        <c:axId val="126480768"/>
        <c:axId val="0"/>
      </c:bar3DChart>
      <c:catAx>
        <c:axId val="126474880"/>
        <c:scaling>
          <c:orientation val="minMax"/>
        </c:scaling>
        <c:delete val="0"/>
        <c:axPos val="b"/>
        <c:majorTickMark val="out"/>
        <c:minorTickMark val="none"/>
        <c:tickLblPos val="nextTo"/>
        <c:crossAx val="126480768"/>
        <c:crosses val="autoZero"/>
        <c:auto val="1"/>
        <c:lblAlgn val="ctr"/>
        <c:lblOffset val="100"/>
        <c:noMultiLvlLbl val="0"/>
      </c:catAx>
      <c:valAx>
        <c:axId val="126480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474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2014г.</c:v>
                </c:pt>
                <c:pt idx="1">
                  <c:v> 2015г.</c:v>
                </c:pt>
                <c:pt idx="2">
                  <c:v> 2016г.</c:v>
                </c:pt>
                <c:pt idx="3">
                  <c:v> 2017г.</c:v>
                </c:pt>
                <c:pt idx="4">
                  <c:v>2018г.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12131</c:v>
                </c:pt>
                <c:pt idx="1">
                  <c:v>12800</c:v>
                </c:pt>
                <c:pt idx="2">
                  <c:v>13800</c:v>
                </c:pt>
                <c:pt idx="3">
                  <c:v>15200</c:v>
                </c:pt>
                <c:pt idx="4">
                  <c:v>16700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9533312"/>
        <c:axId val="101004800"/>
        <c:axId val="0"/>
      </c:bar3DChart>
      <c:catAx>
        <c:axId val="29533312"/>
        <c:scaling>
          <c:orientation val="minMax"/>
        </c:scaling>
        <c:delete val="0"/>
        <c:axPos val="b"/>
        <c:majorTickMark val="none"/>
        <c:minorTickMark val="none"/>
        <c:tickLblPos val="nextTo"/>
        <c:crossAx val="101004800"/>
        <c:crosses val="autoZero"/>
        <c:auto val="1"/>
        <c:lblAlgn val="ctr"/>
        <c:lblOffset val="100"/>
        <c:noMultiLvlLbl val="0"/>
      </c:catAx>
      <c:valAx>
        <c:axId val="1010048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533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383280905113805E-2"/>
          <c:y val="6.8669401250180104E-2"/>
          <c:w val="0.89303651935356643"/>
          <c:h val="0.722758599315597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FF9999"/>
                </a:gs>
                <a:gs pos="50000">
                  <a:srgbClr val="FFE5E5"/>
                </a:gs>
                <a:gs pos="100000">
                  <a:srgbClr val="FF9999"/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2.0235719135554584E-2"/>
                  <c:y val="-1.81978059368882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21</a:t>
                    </a:r>
                    <a:r>
                      <a:rPr lang="ru-RU" baseline="0" dirty="0" smtClean="0">
                        <a:solidFill>
                          <a:srgbClr val="FF0000"/>
                        </a:solidFill>
                      </a:rPr>
                      <a:t> 323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338461396341531E-2"/>
                  <c:y val="-2.12515450858440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20</a:t>
                    </a:r>
                    <a:r>
                      <a:rPr lang="ru-RU" baseline="0" dirty="0" smtClean="0">
                        <a:solidFill>
                          <a:srgbClr val="FF0000"/>
                        </a:solidFill>
                      </a:rPr>
                      <a:t> 078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80498809169882E-2"/>
                  <c:y val="-2.30299805176585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18</a:t>
                    </a:r>
                    <a:r>
                      <a:rPr lang="ru-RU" baseline="0" dirty="0" smtClean="0">
                        <a:solidFill>
                          <a:srgbClr val="FF0000"/>
                        </a:solidFill>
                      </a:rPr>
                      <a:t> 321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630654527908889E-2"/>
                  <c:y val="-2.05561946361411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16</a:t>
                    </a:r>
                    <a:r>
                      <a:rPr lang="ru-RU" baseline="0" dirty="0" smtClean="0">
                        <a:solidFill>
                          <a:srgbClr val="FF0000"/>
                        </a:solidFill>
                      </a:rPr>
                      <a:t> 416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148552353659587E-2"/>
                  <c:y val="-2.36094392257442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-661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856759146276062E-2"/>
                  <c:y val="-1.66835817041350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506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856759146276053E-2"/>
                  <c:y val="-9.59962781913127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502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446284679853499E-3"/>
                  <c:y val="-2.383368814876429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9</a:t>
                    </a: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1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8925693597070987E-3"/>
                  <c:y val="-7.150106444629279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91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92837957313799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73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037466425299137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70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5.928379573137999E-3"/>
                  <c:y val="-9.533475259505758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58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0374664252991599E-2"/>
                  <c:y val="-9.53347525950575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Лист1!#ССЫЛКА!</c:f>
            </c:multiLvl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21323</c:v>
                </c:pt>
                <c:pt idx="1">
                  <c:v>20078</c:v>
                </c:pt>
                <c:pt idx="2">
                  <c:v>18321</c:v>
                </c:pt>
                <c:pt idx="3">
                  <c:v>16415.7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shape val="box"/>
        <c:axId val="29154688"/>
        <c:axId val="29156480"/>
        <c:axId val="0"/>
      </c:bar3DChart>
      <c:catAx>
        <c:axId val="2915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040000"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9156480"/>
        <c:crosses val="autoZero"/>
        <c:auto val="1"/>
        <c:lblAlgn val="ctr"/>
        <c:lblOffset val="100"/>
        <c:noMultiLvlLbl val="0"/>
      </c:catAx>
      <c:valAx>
        <c:axId val="29156480"/>
        <c:scaling>
          <c:orientation val="minMax"/>
          <c:min val="50"/>
        </c:scaling>
        <c:delete val="1"/>
        <c:axPos val="l"/>
        <c:minorGridlines/>
        <c:numFmt formatCode="General" sourceLinked="1"/>
        <c:majorTickMark val="out"/>
        <c:minorTickMark val="none"/>
        <c:tickLblPos val="nextTo"/>
        <c:crossAx val="29154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35" cy="493555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59" y="0"/>
            <a:ext cx="2946135" cy="493555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r">
              <a:defRPr sz="1200"/>
            </a:lvl1pPr>
          </a:lstStyle>
          <a:p>
            <a:fld id="{14A3D48B-99D9-4014-8A1A-493DDCC750CF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7534"/>
            <a:ext cx="2946135" cy="49355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59" y="9377534"/>
            <a:ext cx="2946135" cy="49355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r">
              <a:defRPr sz="1200"/>
            </a:lvl1pPr>
          </a:lstStyle>
          <a:p>
            <a:fld id="{A7B888FA-E072-49A6-B1E8-5790A6E0F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416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3555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55" y="0"/>
            <a:ext cx="2946135" cy="493555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62F9F41A-D4AB-4EF1-A6EC-322B5F5F1715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9" tIns="45514" rIns="91029" bIns="455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689554"/>
            <a:ext cx="5437188" cy="4441989"/>
          </a:xfrm>
          <a:prstGeom prst="rect">
            <a:avLst/>
          </a:prstGeom>
        </p:spPr>
        <p:txBody>
          <a:bodyPr vert="horz" lIns="91029" tIns="45514" rIns="91029" bIns="455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532"/>
            <a:ext cx="2946135" cy="493554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55" y="9377532"/>
            <a:ext cx="2946135" cy="493554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515599EE-B59B-465F-9DC1-06C5E007D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12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599EE-B59B-465F-9DC1-06C5E007D62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518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599EE-B59B-465F-9DC1-06C5E007D62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042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599EE-B59B-465F-9DC1-06C5E007D62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365A-0DD9-43D9-913F-F895357970BF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68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599EE-B59B-465F-9DC1-06C5E007D62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92C0-EBE7-4CE4-BB37-AF5F69226776}" type="datetime1">
              <a:rPr lang="ru-RU" smtClean="0"/>
              <a:pPr/>
              <a:t>13.11.2015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A2E-E536-4F37-A273-7E3B60329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8EDD-EC15-423C-86C5-AD57610C32CE}" type="datetime1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A2E-E536-4F37-A273-7E3B60329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3BB1-7D61-460E-B3DB-2C0E451E1CD3}" type="datetime1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A2E-E536-4F37-A273-7E3B60329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4719-2642-428A-B4E1-F421366A7DAC}" type="datetime1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A2E-E536-4F37-A273-7E3B60329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9384-BDF0-4132-BD83-0456F80A8300}" type="datetime1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A2E-E536-4F37-A273-7E3B60329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2373-24D9-4EF2-813E-2E5E6648E185}" type="datetime1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A2E-E536-4F37-A273-7E3B60329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A97A-573C-4C24-BF97-96C80740BB0E}" type="datetime1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A2E-E536-4F37-A273-7E3B60329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8C1F-23BF-4791-83D8-76288552E240}" type="datetime1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A2E-E536-4F37-A273-7E3B60329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32C2-CF27-46F0-B4D9-910FE1895A05}" type="datetime1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A2E-E536-4F37-A273-7E3B60329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20-D30B-44AA-8470-BE1C75E47123}" type="datetime1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A2E-E536-4F37-A273-7E3B60329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3CBE-45E0-4FF2-B7EB-8E4E5727EA37}" type="datetime1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2F1A2E-E536-4F37-A273-7E3B60329F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C34C87-07C9-4A71-BF5E-D789B82D8721}" type="datetime1">
              <a:rPr lang="ru-RU" smtClean="0"/>
              <a:pPr/>
              <a:t>13.11.2015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2F1A2E-E536-4F37-A273-7E3B60329FF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sz="4000" b="1" i="1" dirty="0">
                <a:solidFill>
                  <a:srgbClr val="21306A"/>
                </a:solidFill>
                <a:latin typeface="Verdana" pitchFamily="34" charset="0"/>
              </a:rPr>
              <a:t>Доклад «О социально-экономическом развитии Кайбицкого муниципального района в 2015 году. Основные показатели прогноза социально-экономического развития                  на 2016-2018 годы».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endParaRPr lang="ru-RU" sz="2000" b="1" dirty="0">
              <a:solidFill>
                <a:srgbClr val="21306A"/>
              </a:solidFill>
              <a:latin typeface="Verdana" pitchFamily="34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sz="2000" b="1" dirty="0">
                <a:solidFill>
                  <a:srgbClr val="21306A"/>
                </a:solidFill>
                <a:latin typeface="Verdana" pitchFamily="34" charset="0"/>
              </a:rPr>
              <a:t>                                                                   </a:t>
            </a:r>
            <a:r>
              <a:rPr lang="ru-RU" sz="2000" b="1" dirty="0" smtClean="0">
                <a:solidFill>
                  <a:srgbClr val="21306A"/>
                </a:solidFill>
                <a:latin typeface="Verdana" pitchFamily="34" charset="0"/>
              </a:rPr>
              <a:t>16 </a:t>
            </a:r>
            <a:r>
              <a:rPr lang="ru-RU" sz="2000" b="1" dirty="0">
                <a:solidFill>
                  <a:srgbClr val="21306A"/>
                </a:solidFill>
                <a:latin typeface="Verdana" pitchFamily="34" charset="0"/>
              </a:rPr>
              <a:t>ноября 2015 г.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A2E-E536-4F37-A273-7E3B60329FF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6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     Динамика заработной платы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718385"/>
              </p:ext>
            </p:extLst>
          </p:nvPr>
        </p:nvGraphicFramePr>
        <p:xfrm>
          <a:off x="179513" y="1357313"/>
          <a:ext cx="8856984" cy="518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6" name="Лист" r:id="rId4" imgW="5515043" imgH="3162390" progId="Excel.Sheet.8">
                  <p:embed/>
                </p:oleObj>
              </mc:Choice>
              <mc:Fallback>
                <p:oleObj name="Лист" r:id="rId4" imgW="5515043" imgH="3162390" progId="Excel.Sheet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1357313"/>
                        <a:ext cx="8856984" cy="51895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66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A2E-E536-4F37-A273-7E3B60329FFB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23"/>
            <a:ext cx="9144000" cy="913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200"/>
              </a:lnSpc>
            </a:pP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 от реализации сельхозпродукции                                    с личного подсобного хозяйства на 1 ноября 2015г.</a:t>
            </a:r>
            <a:endParaRPr lang="ru-RU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A2E-E536-4F37-A273-7E3B60329FFB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198921"/>
              </p:ext>
            </p:extLst>
          </p:nvPr>
        </p:nvGraphicFramePr>
        <p:xfrm>
          <a:off x="755575" y="913047"/>
          <a:ext cx="7632848" cy="5486658"/>
        </p:xfrm>
        <a:graphic>
          <a:graphicData uri="http://schemas.openxmlformats.org/drawingml/2006/table">
            <a:tbl>
              <a:tblPr/>
              <a:tblGrid>
                <a:gridCol w="846137"/>
                <a:gridCol w="2529931"/>
                <a:gridCol w="2275176"/>
                <a:gridCol w="1981604"/>
              </a:tblGrid>
              <a:tr h="8758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№ п/п</a:t>
                      </a: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 сельского поселения</a:t>
                      </a: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Всего доходов в тыс. рублях</a:t>
                      </a: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 на 1 двор                  в рублях</a:t>
                      </a: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23085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Б.Кайбицкое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12 265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14 903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28517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Кушманское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12 977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56 421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801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Б.Русаковское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8 016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38 912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2512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Федоровское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5 813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22 531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2512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Муралинское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12 042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67 652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517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Багаевское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12 818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57 998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440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М.Меминское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9 303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45 602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24443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Бурундуковское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9 202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34 856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20369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Эбалаковское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10 822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33 925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1833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Б.Подберезинское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16 453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40 927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21048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Ульянковское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10 954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45 266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27159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Надеждинское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3 107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27 021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27159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Хозесановское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13 407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43 530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22406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Чутеевское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16 518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46 794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2512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Молькеевское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8 148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27 716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29875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Ст.Тябердинское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5 605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21 071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25801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Кулангинское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5 181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28 004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2783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Итого</a:t>
                      </a:r>
                    </a:p>
                  </a:txBody>
                  <a:tcPr marL="5507" marR="5507" marT="55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172 631</a:t>
                      </a: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35 463</a:t>
                      </a:r>
                    </a:p>
                  </a:txBody>
                  <a:tcPr marL="5507" marR="5507" marT="5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92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6" name="Text Box 7"/>
          <p:cNvSpPr txBox="1">
            <a:spLocks noChangeArrowheads="1"/>
          </p:cNvSpPr>
          <p:nvPr/>
        </p:nvSpPr>
        <p:spPr bwMode="auto">
          <a:xfrm>
            <a:off x="323850" y="285729"/>
            <a:ext cx="86407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21306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Строительство семейных </a:t>
            </a:r>
            <a:r>
              <a:rPr lang="ru-RU" sz="3600" b="1" dirty="0" smtClean="0">
                <a:solidFill>
                  <a:srgbClr val="21306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ферм и КФХ</a:t>
            </a:r>
            <a:endParaRPr lang="ru-RU" sz="3600" b="1" dirty="0">
              <a:solidFill>
                <a:srgbClr val="2130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57702" name="Text Box 8"/>
          <p:cNvSpPr txBox="1">
            <a:spLocks noChangeArrowheads="1"/>
          </p:cNvSpPr>
          <p:nvPr/>
        </p:nvSpPr>
        <p:spPr bwMode="auto">
          <a:xfrm>
            <a:off x="-53975" y="1557338"/>
            <a:ext cx="93964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3200" b="1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ru-RU" sz="3200" b="1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26632" name="Picture 12" descr="P42615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42984"/>
            <a:ext cx="27368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Ray\Forum 2011\Новая БРОШЮРА\фото для страничек\19-24\стр 19\1284388304_pche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175641"/>
            <a:ext cx="2643206" cy="2330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IMG_548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84"/>
          <a:stretch/>
        </p:blipFill>
        <p:spPr bwMode="auto">
          <a:xfrm>
            <a:off x="3214678" y="1500174"/>
            <a:ext cx="2786082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IMG_550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/>
          <a:stretch/>
        </p:blipFill>
        <p:spPr bwMode="auto">
          <a:xfrm>
            <a:off x="6169256" y="1521446"/>
            <a:ext cx="2795357" cy="24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\\Ray\Pictures\НОВАЯ БАЗА\семейные фермы\семейная ферма Хисамовых арендованная у Абдуллина\телят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612" y="4175641"/>
            <a:ext cx="2714644" cy="2330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\\RAY\Forum 2011\Нуртдинов Кабмин 28 октября\SDC106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4" y="4175641"/>
            <a:ext cx="2428892" cy="2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A2E-E536-4F37-A273-7E3B60329FFB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6" name="Text Box 7"/>
          <p:cNvSpPr txBox="1">
            <a:spLocks noChangeArrowheads="1"/>
          </p:cNvSpPr>
          <p:nvPr/>
        </p:nvSpPr>
        <p:spPr bwMode="auto">
          <a:xfrm>
            <a:off x="323850" y="285729"/>
            <a:ext cx="8640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err="1" smtClean="0">
                <a:solidFill>
                  <a:srgbClr val="21306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Самозанятость</a:t>
            </a:r>
            <a:endParaRPr lang="ru-RU" sz="3600" b="1" dirty="0">
              <a:solidFill>
                <a:srgbClr val="2130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57702" name="Text Box 8"/>
          <p:cNvSpPr txBox="1">
            <a:spLocks noChangeArrowheads="1"/>
          </p:cNvSpPr>
          <p:nvPr/>
        </p:nvSpPr>
        <p:spPr bwMode="auto">
          <a:xfrm>
            <a:off x="107504" y="1557338"/>
            <a:ext cx="92349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3200" b="1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ru-RU" sz="3200" b="1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11" name="Рисунок 10" descr="http://im0-tub-ru.yandex.net/i?id=166641042-46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7" y="4150928"/>
            <a:ext cx="35077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3" descr="http://go4.imgsmail.ru/imgpreview?key=http%3A//content.zoon.ru/autoservice/tip_stoa/nedilerskaya_stoa/1.jpg&amp;mb=imgdb_preview_16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1" y="4150928"/>
            <a:ext cx="3816423" cy="2143140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A2E-E536-4F37-A273-7E3B60329FFB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Ильсия\Desktop\выступление прогноз 17.11.15г\фотографии\NGi2kOimU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73460"/>
            <a:ext cx="3482668" cy="249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C:\Users\Ильсия\Desktop\SAM_41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268760"/>
            <a:ext cx="3816424" cy="250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78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88640"/>
            <a:ext cx="8520738" cy="57606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конкурсов программ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малого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среднего предпринимательства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2015году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34965"/>
              </p:ext>
            </p:extLst>
          </p:nvPr>
        </p:nvGraphicFramePr>
        <p:xfrm>
          <a:off x="240084" y="773204"/>
          <a:ext cx="4032448" cy="5496222"/>
        </p:xfrm>
        <a:graphic>
          <a:graphicData uri="http://schemas.openxmlformats.org/drawingml/2006/table">
            <a:tbl>
              <a:tblPr/>
              <a:tblGrid>
                <a:gridCol w="294943"/>
                <a:gridCol w="2235130"/>
                <a:gridCol w="1502375"/>
              </a:tblGrid>
              <a:tr h="603655">
                <a:tc>
                  <a:txBody>
                    <a:bodyPr/>
                    <a:lstStyle/>
                    <a:p>
                      <a:pPr algn="ctr" fontAlgn="ctr"/>
                      <a:endParaRPr lang="ru-RU" dirty="0"/>
                    </a:p>
                  </a:txBody>
                  <a:tcPr marL="3628" marR="3628" marT="3628" marB="0" anchor="ctr">
                    <a:lnL>
                      <a:noFill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Программа " ЛИЗИНГ-ГРАНТ"</a:t>
                      </a:r>
                    </a:p>
                  </a:txBody>
                  <a:tcPr marL="3810" marR="3810" marT="381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9937">
                <a:tc>
                  <a:txBody>
                    <a:bodyPr/>
                    <a:lstStyle/>
                    <a:p>
                      <a:pPr algn="ctr" fontAlgn="ctr"/>
                      <a:r>
                        <a:rPr lang="ru-RU"/>
                        <a:t>№ п/п</a:t>
                      </a:r>
                    </a:p>
                  </a:txBody>
                  <a:tcPr marL="3628" marR="3628" marT="3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/>
                        <a:t>Участник программы                          "Лизинг-Грант"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Сумма </a:t>
                      </a:r>
                      <a:r>
                        <a:rPr lang="ru-RU" dirty="0" smtClean="0"/>
                        <a:t>гранта           </a:t>
                      </a:r>
                      <a:r>
                        <a:rPr lang="ru-RU" dirty="0"/>
                        <a:t>(в рублях)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567">
                <a:tc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1</a:t>
                      </a:r>
                    </a:p>
                  </a:txBody>
                  <a:tcPr marL="3628" marR="3628" marT="36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/>
                        <a:t>КФХ  </a:t>
                      </a:r>
                      <a:r>
                        <a:rPr lang="ru-RU" dirty="0" err="1" smtClean="0"/>
                        <a:t>Батрасова</a:t>
                      </a:r>
                      <a:r>
                        <a:rPr lang="ru-RU" dirty="0" smtClean="0"/>
                        <a:t> Татьяна Михайловна по  направлению овощеводство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/>
                        <a:t>1</a:t>
                      </a:r>
                      <a:r>
                        <a:rPr lang="ru-RU" dirty="0"/>
                        <a:t> </a:t>
                      </a:r>
                      <a:r>
                        <a:rPr lang="ru-RU" dirty="0" smtClean="0"/>
                        <a:t>200 </a:t>
                      </a:r>
                      <a:r>
                        <a:rPr lang="ru-RU" dirty="0"/>
                        <a:t>000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545">
                <a:tc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2</a:t>
                      </a:r>
                    </a:p>
                  </a:txBody>
                  <a:tcPr marL="3628" marR="3628" marT="36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/>
                        <a:t>КФХ </a:t>
                      </a:r>
                      <a:r>
                        <a:rPr lang="ru-RU" dirty="0" err="1" smtClean="0"/>
                        <a:t>Яруллин</a:t>
                      </a:r>
                      <a:r>
                        <a:rPr lang="ru-RU" dirty="0" smtClean="0"/>
                        <a:t> Тимур </a:t>
                      </a:r>
                      <a:r>
                        <a:rPr lang="ru-RU" dirty="0" err="1" smtClean="0"/>
                        <a:t>Рамисович</a:t>
                      </a:r>
                      <a:r>
                        <a:rPr lang="ru-RU" dirty="0" smtClean="0"/>
                        <a:t>                       по  направлению овцеводство</a:t>
                      </a:r>
                      <a:endParaRPr lang="ru-RU" dirty="0"/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/>
                        <a:t>900 000</a:t>
                      </a:r>
                      <a:endParaRPr lang="ru-RU" dirty="0"/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403">
                <a:tc>
                  <a:txBody>
                    <a:bodyPr/>
                    <a:lstStyle/>
                    <a:p>
                      <a:pPr algn="ctr" fontAlgn="t"/>
                      <a:endParaRPr lang="ru-RU" dirty="0"/>
                    </a:p>
                  </a:txBody>
                  <a:tcPr marL="3628" marR="3628" marT="36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Сумма      </a:t>
                      </a:r>
                      <a:r>
                        <a:rPr lang="ru-RU" dirty="0" smtClean="0"/>
                        <a:t>гранта    </a:t>
                      </a:r>
                      <a:r>
                        <a:rPr lang="ru-RU" dirty="0"/>
                        <a:t>всего   составляет   </a:t>
                      </a:r>
                      <a:r>
                        <a:rPr lang="ru-RU" dirty="0" smtClean="0"/>
                        <a:t>2 100 000  </a:t>
                      </a:r>
                      <a:r>
                        <a:rPr lang="ru-RU" dirty="0"/>
                        <a:t>рублей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23" name="Picture 3" descr="C:\Users\Ильсия\Desktop\выступление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36712"/>
            <a:ext cx="4680520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A2E-E536-4F37-A273-7E3B60329FFB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045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107950" y="260350"/>
            <a:ext cx="8856663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Предпринимательская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деятельность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%</a:t>
            </a:r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008836"/>
              </p:ext>
            </p:extLst>
          </p:nvPr>
        </p:nvGraphicFramePr>
        <p:xfrm>
          <a:off x="116917" y="1124744"/>
          <a:ext cx="8973319" cy="538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Лист" r:id="rId5" imgW="9677400" imgH="5400675" progId="Excel.Sheet.8">
                  <p:embed/>
                </p:oleObj>
              </mc:Choice>
              <mc:Fallback>
                <p:oleObj name="Лист" r:id="rId5" imgW="9677400" imgH="5400675" progId="Excel.Sheet.8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17" y="1124744"/>
                        <a:ext cx="8973319" cy="5387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A2E-E536-4F37-A273-7E3B60329FFB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400" b="1" i="1" dirty="0" smtClean="0"/>
              <a:t>Промышленные площадки</a:t>
            </a:r>
            <a:endParaRPr lang="ru-RU" sz="4400" b="1" i="1" dirty="0"/>
          </a:p>
        </p:txBody>
      </p:sp>
      <p:pic>
        <p:nvPicPr>
          <p:cNvPr id="29698" name="Picture 2" descr="C:\Users\Ильсия\Desktop\выступление\iCADK6TI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56" y="4149080"/>
            <a:ext cx="3457896" cy="20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A2E-E536-4F37-A273-7E3B60329FFB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Users\Ильсия\Desktop\выступление\DSC02268й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4056216"/>
            <a:ext cx="3744416" cy="22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Ильсия\Desktop\выступление\DSC02379й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1044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льсия\Desktop\выступление прогноз 17.11.15г\фотографии\IMG_20150423_15024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56" y="1556792"/>
            <a:ext cx="3457896" cy="244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5479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25" y="2349500"/>
            <a:ext cx="9144000" cy="2122488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Спасибо </a:t>
            </a:r>
          </a:p>
          <a:p>
            <a:pPr algn="ctr">
              <a:defRPr/>
            </a:pPr>
            <a: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A2E-E536-4F37-A273-7E3B60329FFB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652602"/>
              </p:ext>
            </p:extLst>
          </p:nvPr>
        </p:nvGraphicFramePr>
        <p:xfrm>
          <a:off x="285720" y="1643050"/>
          <a:ext cx="8491017" cy="5028253"/>
        </p:xfrm>
        <a:graphic>
          <a:graphicData uri="http://schemas.openxmlformats.org/drawingml/2006/table">
            <a:tbl>
              <a:tblPr/>
              <a:tblGrid>
                <a:gridCol w="2830339"/>
                <a:gridCol w="2830339"/>
                <a:gridCol w="2830339"/>
              </a:tblGrid>
              <a:tr h="12683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ru-RU" sz="2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года</a:t>
                      </a:r>
                      <a:endParaRPr lang="ru-RU" sz="2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322" marR="62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endParaRPr lang="ru-RU" sz="2800" b="1" dirty="0" smtClean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ru-RU" sz="2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ВТП</a:t>
                      </a:r>
                      <a:endParaRPr lang="ru-RU" sz="2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322" marR="6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02920" algn="l"/>
                        </a:tabLst>
                        <a:defRPr/>
                      </a:pPr>
                      <a:r>
                        <a:rPr lang="ru-RU" sz="2800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% к  предыдущему году</a:t>
                      </a:r>
                      <a:endParaRPr lang="ru-RU" sz="2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322" marR="6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5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endParaRPr lang="ru-RU" sz="2800" b="1" i="1" dirty="0" smtClean="0">
                        <a:solidFill>
                          <a:srgbClr val="66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ru-RU" sz="2800" b="1" i="1" dirty="0" smtClean="0">
                          <a:solidFill>
                            <a:srgbClr val="66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2014</a:t>
                      </a:r>
                      <a:endParaRPr lang="ru-RU" sz="2800" b="1" i="1" dirty="0">
                        <a:solidFill>
                          <a:srgbClr val="66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322" marR="62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endParaRPr lang="ru-RU" sz="2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ru-RU" sz="2800" b="1" i="1" dirty="0" smtClean="0">
                          <a:solidFill>
                            <a:srgbClr val="66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3355</a:t>
                      </a:r>
                      <a:endParaRPr lang="ru-RU" sz="2800" b="1" i="1" dirty="0">
                        <a:solidFill>
                          <a:srgbClr val="66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322" marR="6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endParaRPr lang="ru-RU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ru-RU" sz="2800" b="1" i="1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107,5</a:t>
                      </a:r>
                      <a:endParaRPr lang="ru-RU" sz="2800" b="1" i="1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322" marR="6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55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endParaRPr lang="ru-RU" sz="2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ru-RU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2015</a:t>
                      </a:r>
                      <a:endParaRPr lang="ru-RU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322" marR="62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endParaRPr lang="ru-RU" sz="2800" b="1" i="1" kern="11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ru-RU" sz="2800" b="1" i="1" kern="1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3544</a:t>
                      </a:r>
                      <a:endParaRPr lang="ru-RU" sz="2800" b="1" i="1" kern="11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322" marR="6232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endParaRPr lang="ru-RU" sz="2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2920" algn="l"/>
                        </a:tabLst>
                      </a:pPr>
                      <a:r>
                        <a:rPr lang="ru-RU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105,6</a:t>
                      </a:r>
                      <a:endParaRPr lang="ru-RU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322" marR="6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9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u="non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2016</a:t>
                      </a:r>
                      <a:endParaRPr lang="ru-RU" sz="3200" b="1" i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u="non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3802</a:t>
                      </a:r>
                      <a:endParaRPr lang="ru-RU" sz="3200" b="1" i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u="non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107,3</a:t>
                      </a:r>
                      <a:endParaRPr lang="ru-RU" sz="3200" b="1" i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u="non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2017</a:t>
                      </a:r>
                      <a:endParaRPr lang="ru-RU" sz="3200" b="1" i="1" u="non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u="non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4032</a:t>
                      </a:r>
                      <a:endParaRPr lang="ru-RU" sz="3200" b="1" i="1" u="non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u="non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106,0</a:t>
                      </a:r>
                      <a:endParaRPr lang="ru-RU" sz="3200" b="1" i="1" u="non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4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u="none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</a:t>
                      </a:r>
                      <a:endParaRPr lang="ru-RU" sz="3200" b="1" i="1" u="none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u="none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4278</a:t>
                      </a:r>
                      <a:endParaRPr lang="ru-RU" sz="3200" b="1" i="1" u="none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u="none" dirty="0" smtClean="0"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106,1</a:t>
                      </a:r>
                      <a:endParaRPr lang="ru-RU" sz="3200" b="1" i="1" u="none" dirty="0"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28572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Валовый</a:t>
            </a:r>
            <a:r>
              <a:rPr lang="ru-RU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территориальный продукт  всего в </a:t>
            </a:r>
            <a:r>
              <a:rPr lang="ru-RU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млн.руб</a:t>
            </a:r>
            <a:endParaRPr lang="ru-RU" sz="32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A2E-E536-4F37-A273-7E3B60329FF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26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7950" y="115888"/>
            <a:ext cx="9036050" cy="576262"/>
          </a:xfrm>
          <a:noFill/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buFont typeface="Georgia" pitchFamily="18" charset="0"/>
              <a:buNone/>
            </a:pPr>
            <a:r>
              <a:rPr lang="ru-RU" sz="3200" dirty="0" smtClean="0">
                <a:solidFill>
                  <a:srgbClr val="21306A"/>
                </a:solidFill>
                <a:effectLst/>
                <a:latin typeface="Verdana" pitchFamily="34" charset="0"/>
              </a:rPr>
              <a:t>Динамика основных показателей 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</a:t>
            </a: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511497"/>
              </p:ext>
            </p:extLst>
          </p:nvPr>
        </p:nvGraphicFramePr>
        <p:xfrm>
          <a:off x="323528" y="980728"/>
          <a:ext cx="828992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A2E-E536-4F37-A273-7E3B60329FF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6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Сельскохозяйственные ярмарки</a:t>
            </a:r>
            <a:endParaRPr lang="ru-RU" b="1" i="1" dirty="0"/>
          </a:p>
        </p:txBody>
      </p:sp>
      <p:pic>
        <p:nvPicPr>
          <p:cNvPr id="29698" name="Picture 2" descr="C:\Users\4FAD~1\AppData\Local\Temp\Rar$DI11.960\image-14-09-14-19-1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77072"/>
            <a:ext cx="3744416" cy="24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A2E-E536-4F37-A273-7E3B60329FF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Ильсия\Desktop\выступление прогноз 17.11.15г\фотографии\view_682196_109217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3672408" cy="264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Ильсия\Desktop\выступление прогноз 17.11.15г\фотографии\print_687507_11370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47" y="1592796"/>
            <a:ext cx="3699829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Ильсия\Desktop\выступление прогноз 17.11.15г\фотографии\print_682196_10922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92796"/>
            <a:ext cx="3744416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4510"/>
            <a:ext cx="9144000" cy="913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200"/>
              </a:lnSpc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показатели по животноводству</a:t>
            </a:r>
          </a:p>
          <a:p>
            <a:pPr algn="ctr">
              <a:lnSpc>
                <a:spcPts val="3200"/>
              </a:lnSpc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10 месяцев 2015 года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226233"/>
              </p:ext>
            </p:extLst>
          </p:nvPr>
        </p:nvGraphicFramePr>
        <p:xfrm>
          <a:off x="142844" y="957581"/>
          <a:ext cx="8837254" cy="5589105"/>
        </p:xfrm>
        <a:graphic>
          <a:graphicData uri="http://schemas.openxmlformats.org/drawingml/2006/table">
            <a:tbl>
              <a:tblPr/>
              <a:tblGrid>
                <a:gridCol w="1494686"/>
                <a:gridCol w="2094368"/>
                <a:gridCol w="1136942"/>
                <a:gridCol w="1436138"/>
                <a:gridCol w="1410294"/>
                <a:gridCol w="1264826"/>
              </a:tblGrid>
              <a:tr h="106733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Производство </a:t>
                      </a: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продукции</a:t>
                      </a: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b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изм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2014г.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2015г</a:t>
                      </a: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</a:t>
                      </a: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                                                                                            к 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2014г.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5601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Выращено мяса</a:t>
                      </a:r>
                      <a:endParaRPr lang="ru-RU" sz="23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тн</a:t>
                      </a:r>
                      <a:r>
                        <a:rPr lang="ru-RU" sz="2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ru-RU" sz="23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1637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1733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366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Валовой надой  </a:t>
                      </a:r>
                      <a:r>
                        <a:rPr lang="ru-RU" sz="2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молока</a:t>
                      </a:r>
                      <a:endParaRPr lang="ru-RU" sz="23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тн</a:t>
                      </a:r>
                      <a:endParaRPr lang="ru-RU" sz="23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20 530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20 715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101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554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Средний надой                   на 1 корову</a:t>
                      </a:r>
                      <a:endParaRPr lang="ru-RU" sz="23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кг.</a:t>
                      </a:r>
                      <a:endParaRPr lang="ru-RU" sz="23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r>
                        <a:rPr lang="ru-RU" sz="2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232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5 231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3666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Поголо-вье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скота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КРС</a:t>
                      </a:r>
                      <a:endParaRPr lang="ru-RU" sz="23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гол.</a:t>
                      </a:r>
                      <a:endParaRPr lang="ru-RU" sz="23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16 412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16 422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554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 </a:t>
                      </a:r>
                      <a:r>
                        <a:rPr lang="ru-RU" sz="23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т.ч. коров</a:t>
                      </a: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гол.</a:t>
                      </a:r>
                      <a:endParaRPr lang="ru-RU" sz="23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4 044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4 106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101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36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Свиней</a:t>
                      </a: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гол.</a:t>
                      </a:r>
                      <a:endParaRPr lang="ru-RU" sz="23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2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2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5336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Овец</a:t>
                      </a:r>
                      <a:endParaRPr lang="ru-RU" sz="23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гол.</a:t>
                      </a:r>
                      <a:endParaRPr lang="ru-RU" sz="23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762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818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107</a:t>
                      </a:r>
                      <a:endParaRPr lang="ru-RU" sz="2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A2E-E536-4F37-A273-7E3B60329FF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981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>Валовая продукция  сельского хозяйства во всех категориях хозяйств (в млн.рублей)</a:t>
            </a:r>
            <a:endParaRPr lang="ru-RU" sz="2800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363778"/>
              </p:ext>
            </p:extLst>
          </p:nvPr>
        </p:nvGraphicFramePr>
        <p:xfrm>
          <a:off x="457200" y="1214422"/>
          <a:ext cx="8229600" cy="511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A2E-E536-4F37-A273-7E3B60329FF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Объем инвестиций в основной капитал за счет всех источников финансирования  в млн.руб.</a:t>
            </a:r>
            <a:r>
              <a:rPr lang="ru-RU" sz="2800" b="1" i="1" dirty="0" smtClean="0"/>
              <a:t> </a:t>
            </a:r>
            <a:endParaRPr lang="ru-RU" sz="2800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271773"/>
              </p:ext>
            </p:extLst>
          </p:nvPr>
        </p:nvGraphicFramePr>
        <p:xfrm>
          <a:off x="457200" y="1556792"/>
          <a:ext cx="8229600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A2E-E536-4F37-A273-7E3B60329FF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7986"/>
            <a:ext cx="9144000" cy="913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200"/>
              </a:lnSpc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Денежный доход на душу населения                    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рублях</a:t>
            </a:r>
            <a:endParaRPr lang="ru-RU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50093413"/>
              </p:ext>
            </p:extLst>
          </p:nvPr>
        </p:nvGraphicFramePr>
        <p:xfrm>
          <a:off x="611560" y="1196752"/>
          <a:ext cx="8136904" cy="5304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A2E-E536-4F37-A273-7E3B60329FF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26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44624"/>
            <a:ext cx="9108504" cy="9643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400"/>
              </a:lnSpc>
            </a:pP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Среднемесячная заработная плата на одного работника по отраслям в рублях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43141628"/>
              </p:ext>
            </p:extLst>
          </p:nvPr>
        </p:nvGraphicFramePr>
        <p:xfrm>
          <a:off x="142844" y="714356"/>
          <a:ext cx="8876581" cy="606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 rot="19584088">
            <a:off x="2083047" y="6003107"/>
            <a:ext cx="220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здравоохранение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9584088">
            <a:off x="4455127" y="6025553"/>
            <a:ext cx="123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торговля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9584088">
            <a:off x="503306" y="6030665"/>
            <a:ext cx="166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образование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9584088">
            <a:off x="6065630" y="5800171"/>
            <a:ext cx="1424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</a:t>
            </a:r>
          </a:p>
          <a:p>
            <a:pPr lvl="0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хозяйство</a:t>
            </a:r>
          </a:p>
        </p:txBody>
      </p:sp>
      <p:sp>
        <p:nvSpPr>
          <p:cNvPr id="21" name="TextBox 20"/>
          <p:cNvSpPr txBox="1"/>
          <p:nvPr/>
        </p:nvSpPr>
        <p:spPr>
          <a:xfrm rot="19584088">
            <a:off x="7373400" y="58067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929586" y="6143644"/>
            <a:ext cx="762000" cy="365125"/>
          </a:xfrm>
        </p:spPr>
        <p:txBody>
          <a:bodyPr/>
          <a:lstStyle/>
          <a:p>
            <a:fld id="{2C2F1A2E-E536-4F37-A273-7E3B60329FFB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9196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2373</TotalTime>
  <Words>440</Words>
  <Application>Microsoft Office PowerPoint</Application>
  <PresentationFormat>Экран (4:3)</PresentationFormat>
  <Paragraphs>216</Paragraphs>
  <Slides>17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Поток</vt:lpstr>
      <vt:lpstr>Лист</vt:lpstr>
      <vt:lpstr>Презентация PowerPoint</vt:lpstr>
      <vt:lpstr>Презентация PowerPoint</vt:lpstr>
      <vt:lpstr>Динамика основных показателей  </vt:lpstr>
      <vt:lpstr>Сельскохозяйственные ярмарки</vt:lpstr>
      <vt:lpstr>Презентация PowerPoint</vt:lpstr>
      <vt:lpstr>Валовая продукция  сельского хозяйства во всех категориях хозяйств (в млн.рублей)</vt:lpstr>
      <vt:lpstr>Объем инвестиций в основной капитал за счет всех источников финансирования  в млн.руб. </vt:lpstr>
      <vt:lpstr>Презентация PowerPoint</vt:lpstr>
      <vt:lpstr>Презентация PowerPoint</vt:lpstr>
      <vt:lpstr>     Динамика заработной платы </vt:lpstr>
      <vt:lpstr>Презентация PowerPoint</vt:lpstr>
      <vt:lpstr>Презентация PowerPoint</vt:lpstr>
      <vt:lpstr>Презентация PowerPoint</vt:lpstr>
      <vt:lpstr>Участники конкурсов программ развития  малого и среднего предпринимательства в 2015году.</vt:lpstr>
      <vt:lpstr>Презентация PowerPoint</vt:lpstr>
      <vt:lpstr>Промышленные площадки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 Строева</dc:creator>
  <cp:lastModifiedBy>Совет</cp:lastModifiedBy>
  <cp:revision>225</cp:revision>
  <cp:lastPrinted>2013-11-07T07:25:55Z</cp:lastPrinted>
  <dcterms:created xsi:type="dcterms:W3CDTF">2011-10-06T06:04:06Z</dcterms:created>
  <dcterms:modified xsi:type="dcterms:W3CDTF">2015-11-13T13:03:04Z</dcterms:modified>
</cp:coreProperties>
</file>