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3" r:id="rId2"/>
    <p:sldId id="277" r:id="rId3"/>
    <p:sldId id="275" r:id="rId4"/>
    <p:sldId id="278" r:id="rId5"/>
    <p:sldId id="279" r:id="rId6"/>
    <p:sldId id="282" r:id="rId7"/>
    <p:sldId id="283" r:id="rId8"/>
    <p:sldId id="290" r:id="rId9"/>
    <p:sldId id="289" r:id="rId10"/>
    <p:sldId id="288" r:id="rId11"/>
    <p:sldId id="293" r:id="rId12"/>
    <p:sldId id="294" r:id="rId13"/>
    <p:sldId id="292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1278" autoAdjust="0"/>
  </p:normalViewPr>
  <p:slideViewPr>
    <p:cSldViewPr>
      <p:cViewPr varScale="1">
        <p:scale>
          <a:sx n="112" d="100"/>
          <a:sy n="112" d="100"/>
        </p:scale>
        <p:origin x="222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58" y="-108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342" cy="496888"/>
          </a:xfrm>
          <a:prstGeom prst="rect">
            <a:avLst/>
          </a:prstGeom>
        </p:spPr>
        <p:txBody>
          <a:bodyPr vert="horz" lIns="91518" tIns="45759" rIns="91518" bIns="457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743" y="0"/>
            <a:ext cx="2945342" cy="496888"/>
          </a:xfrm>
          <a:prstGeom prst="rect">
            <a:avLst/>
          </a:prstGeom>
        </p:spPr>
        <p:txBody>
          <a:bodyPr vert="horz" lIns="91518" tIns="45759" rIns="91518" bIns="45759" rtlCol="0"/>
          <a:lstStyle>
            <a:lvl1pPr algn="r">
              <a:defRPr sz="1200"/>
            </a:lvl1pPr>
          </a:lstStyle>
          <a:p>
            <a:fld id="{500242D7-37B7-4AAD-9FB6-459C6E7C54B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8" tIns="45759" rIns="91518" bIns="457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6" cy="4467225"/>
          </a:xfrm>
          <a:prstGeom prst="rect">
            <a:avLst/>
          </a:prstGeom>
        </p:spPr>
        <p:txBody>
          <a:bodyPr vert="horz" lIns="91518" tIns="45759" rIns="91518" bIns="4575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5342" cy="496887"/>
          </a:xfrm>
          <a:prstGeom prst="rect">
            <a:avLst/>
          </a:prstGeom>
        </p:spPr>
        <p:txBody>
          <a:bodyPr vert="horz" lIns="91518" tIns="45759" rIns="91518" bIns="457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743" y="9428164"/>
            <a:ext cx="2945342" cy="496887"/>
          </a:xfrm>
          <a:prstGeom prst="rect">
            <a:avLst/>
          </a:prstGeom>
        </p:spPr>
        <p:txBody>
          <a:bodyPr vert="horz" lIns="91518" tIns="45759" rIns="91518" bIns="45759" rtlCol="0" anchor="b"/>
          <a:lstStyle>
            <a:lvl1pPr algn="r">
              <a:defRPr sz="1200"/>
            </a:lvl1pPr>
          </a:lstStyle>
          <a:p>
            <a:fld id="{43AB365A-0DD9-43D9-913F-F89535797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29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B365A-0DD9-43D9-913F-F895357970B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40775" y="595395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20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2000" b="1" dirty="0">
                <a:solidFill>
                  <a:prstClr val="black"/>
                </a:solidFill>
              </a:rPr>
              <a:t>ГОДА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/>
              <a:t/>
            </a:r>
            <a:br>
              <a:rPr lang="ru-RU" sz="3100" dirty="0"/>
            </a:b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169323"/>
              </p:ext>
            </p:extLst>
          </p:nvPr>
        </p:nvGraphicFramePr>
        <p:xfrm>
          <a:off x="-14659" y="1340768"/>
          <a:ext cx="9146803" cy="5422448"/>
        </p:xfrm>
        <a:graphic>
          <a:graphicData uri="http://schemas.openxmlformats.org/drawingml/2006/table">
            <a:tbl>
              <a:tblPr/>
              <a:tblGrid>
                <a:gridCol w="626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2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5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39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численность населения на 01.01.2019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РОДИЛИСЬ ДЕТЕЙ</a:t>
                      </a:r>
                      <a:r>
                        <a:rPr lang="ru-RU" sz="1400" b="0" i="0" u="none" strike="noStrike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 ( по данным СП)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Родилось на 1000 жителей 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Родилось на 1000 жителей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8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январь-ДЕКАБРЬ 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январь-ДЕКАБРЬ 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482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2 303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884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621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908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4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4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77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2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793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2948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13 671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121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324397"/>
              </p:ext>
            </p:extLst>
          </p:nvPr>
        </p:nvGraphicFramePr>
        <p:xfrm>
          <a:off x="21627" y="1202118"/>
          <a:ext cx="9122372" cy="5711202"/>
        </p:xfrm>
        <a:graphic>
          <a:graphicData uri="http://schemas.openxmlformats.org/drawingml/2006/table">
            <a:tbl>
              <a:tblPr/>
              <a:tblGrid>
                <a:gridCol w="74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1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0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0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145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Закуплено молоко от населения </a:t>
                      </a:r>
                      <a:endParaRPr lang="ru-RU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январь-ДЕКАБРЬ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2019 года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центнеров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1289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Хозесановское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Молькеевское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584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495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446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Б.Подберезинское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374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335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292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9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8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9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96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6 725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8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47609"/>
              </p:ext>
            </p:extLst>
          </p:nvPr>
        </p:nvGraphicFramePr>
        <p:xfrm>
          <a:off x="0" y="1190789"/>
          <a:ext cx="9144000" cy="5550578"/>
        </p:xfrm>
        <a:graphic>
          <a:graphicData uri="http://schemas.openxmlformats.org/drawingml/2006/table">
            <a:tbl>
              <a:tblPr/>
              <a:tblGrid>
                <a:gridCol w="827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9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64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Реализовано на 1 корову молока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кг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523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468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445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М.Меминское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437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Бурундуковское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402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Хозесановское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377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Б.Подберезинское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Чутеевское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334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0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280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0517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365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940228"/>
              </p:ext>
            </p:extLst>
          </p:nvPr>
        </p:nvGraphicFramePr>
        <p:xfrm>
          <a:off x="107503" y="1190791"/>
          <a:ext cx="9024639" cy="5667213"/>
        </p:xfrm>
        <a:graphic>
          <a:graphicData uri="http://schemas.openxmlformats.org/drawingml/2006/table">
            <a:tbl>
              <a:tblPr/>
              <a:tblGrid>
                <a:gridCol w="792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2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96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69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Кол-во регистрированных САМОЗАНЯТЫХ </a:t>
                      </a:r>
                      <a:endParaRPr lang="ru-RU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ЯНВАРЯ 2020 ГОДА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Самозанятые на 1000 жителей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18,0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23,9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18,0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20,4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17,9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16,6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Хозесановское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15,7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Кулангинское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14,8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33,0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14,3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Б.Подберезинское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Б.Русаковское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10,6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10,3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Молькеевское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10,1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9,7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8,1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5,4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5,3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52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3,2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9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3,0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971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171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4396" marR="4396" marT="439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887791"/>
              </p:ext>
            </p:extLst>
          </p:nvPr>
        </p:nvGraphicFramePr>
        <p:xfrm>
          <a:off x="0" y="1209439"/>
          <a:ext cx="9132142" cy="5689818"/>
        </p:xfrm>
        <a:graphic>
          <a:graphicData uri="http://schemas.openxmlformats.org/drawingml/2006/table">
            <a:tbl>
              <a:tblPr/>
              <a:tblGrid>
                <a:gridCol w="539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178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ИТОГО баллы по всем показателям за январь - ДЕКАБРЬ 2019 года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Занимаемое место на 01.01.2020 г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Занимаемое место                на  01.10.2019 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Отклонение                 (+   рост,                          " - " уменьшение)         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 всем показателям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41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9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9222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1800" b="1" dirty="0">
                <a:solidFill>
                  <a:prstClr val="black"/>
                </a:solidFill>
              </a:rPr>
              <a:t>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329899"/>
              </p:ext>
            </p:extLst>
          </p:nvPr>
        </p:nvGraphicFramePr>
        <p:xfrm>
          <a:off x="-3485" y="1340768"/>
          <a:ext cx="9135627" cy="5439447"/>
        </p:xfrm>
        <a:graphic>
          <a:graphicData uri="http://schemas.openxmlformats.org/drawingml/2006/table">
            <a:tbl>
              <a:tblPr/>
              <a:tblGrid>
                <a:gridCol w="7590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26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5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80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численность населения на 01.01.2019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УМЕРЛИ, человек                </a:t>
                      </a:r>
                      <a:r>
                        <a:rPr lang="ru-RU" sz="1500" b="0" i="0" u="none" strike="noStrike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(по данным СП)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СМЕРТНОСТЬ  на 1000 жителей 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Смертность на 1000 жителей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январь-ДЕКАБРЬ 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январь-ДЕКАБРЬ 2019 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 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884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482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2 303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Надеждинское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793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908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621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2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7979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13 671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224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500" y="571500"/>
            <a:ext cx="8191500" cy="714375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1800" b="1" dirty="0">
                <a:solidFill>
                  <a:prstClr val="black"/>
                </a:solidFill>
              </a:rPr>
              <a:t>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912331"/>
              </p:ext>
            </p:extLst>
          </p:nvPr>
        </p:nvGraphicFramePr>
        <p:xfrm>
          <a:off x="61856" y="1340772"/>
          <a:ext cx="9036496" cy="5517228"/>
        </p:xfrm>
        <a:graphic>
          <a:graphicData uri="http://schemas.openxmlformats.org/drawingml/2006/table">
            <a:tbl>
              <a:tblPr/>
              <a:tblGrid>
                <a:gridCol w="110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18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5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6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10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Достижения </a:t>
                      </a:r>
                      <a:endParaRPr lang="ru-RU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спорте (сумма баллов), январь-декабрь 2019г.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Достижения в спорте   </a:t>
                      </a:r>
                      <a:r>
                        <a:rPr lang="ru-RU" sz="15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                                </a:t>
                      </a:r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за 12 МЕСЯЦЕВ 2019 год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6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М.Меминское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Б.Русаковское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Хозесановское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Кулангинское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2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7979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71437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1800" b="1" dirty="0">
                <a:solidFill>
                  <a:prstClr val="black"/>
                </a:solidFill>
              </a:rPr>
              <a:t>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670086"/>
              </p:ext>
            </p:extLst>
          </p:nvPr>
        </p:nvGraphicFramePr>
        <p:xfrm>
          <a:off x="0" y="1340763"/>
          <a:ext cx="9108504" cy="5481214"/>
        </p:xfrm>
        <a:graphic>
          <a:graphicData uri="http://schemas.openxmlformats.org/drawingml/2006/table">
            <a:tbl>
              <a:tblPr/>
              <a:tblGrid>
                <a:gridCol w="755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05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Введено жилья за 4 КВАРТАЛ 2019 год , кв.метров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том числе введенная за 4 КВАРТАЛ 2019 г. на одного жителя, кв.м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введенная </a:t>
                      </a:r>
                      <a:r>
                        <a:rPr lang="ru-RU" sz="15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                      за </a:t>
                      </a:r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4 КВАРТАЛ 2019 г. жилья  на одного жителя, </a:t>
                      </a:r>
                      <a:r>
                        <a:rPr lang="ru-RU" sz="15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кв.м</a:t>
                      </a:r>
                      <a:endParaRPr lang="ru-RU" sz="1500" b="0" i="0" u="none" strike="noStrike" dirty="0">
                        <a:solidFill>
                          <a:srgbClr val="FF0000"/>
                        </a:solidFill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698,7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0,927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864,7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0,745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1377,5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0,598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307,7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0,495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358,3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0,452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278,7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0,337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212,2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0,280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244,0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0,276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216,7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0,258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175,0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0,193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122,7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0,165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51,0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0,155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83,5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0,150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Кулангинское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78,7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0,130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3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6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853" marR="3853" marT="38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0,000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696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5 069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853" marR="3853" marT="38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61931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1800" b="1" dirty="0">
                <a:solidFill>
                  <a:prstClr val="black"/>
                </a:solidFill>
              </a:rPr>
              <a:t>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78405"/>
              </p:ext>
            </p:extLst>
          </p:nvPr>
        </p:nvGraphicFramePr>
        <p:xfrm>
          <a:off x="-9394" y="1220262"/>
          <a:ext cx="9153394" cy="5637737"/>
        </p:xfrm>
        <a:graphic>
          <a:graphicData uri="http://schemas.openxmlformats.org/drawingml/2006/table">
            <a:tbl>
              <a:tblPr/>
              <a:tblGrid>
                <a:gridCol w="764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5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83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Сбор собственных доходов сельских поселений </a:t>
                      </a:r>
                      <a:endParaRPr lang="ru-RU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ЯНВАРЬ -ДЕКАБРЯ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2019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г.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Всего,тыс.руб.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жителя, рублей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2 527,5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Кулангинское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1 453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2 393,4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Б.Кайбицкое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5 101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2 215,0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1 191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1 878,2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1 154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1 857,5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866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1 795,8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Б.Русаковское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1 715,0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Б.Подберезинское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1 494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1 645,3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1 453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1 644,1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1 238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1 641,8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Молькеевское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1 235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1 557,7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Бурундуковское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1 172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1 546,2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1 270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1 535,7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822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1 481,1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1 158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1 380,0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1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Чутеевское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1 479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1 274,7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7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789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1 060,2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713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23 516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1 720,2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0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2632" y="571480"/>
            <a:ext cx="8191368" cy="61931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prstClr val="black"/>
                </a:solidFill>
              </a:rPr>
              <a:t>ИТОГОВЫЕ ДАННЫЕ ПО СЕЛЬСКИМ ПОСЕЛЕНИЯМ ЗА </a:t>
            </a:r>
            <a:r>
              <a:rPr lang="ru-RU" sz="1800" b="1" dirty="0" smtClean="0">
                <a:solidFill>
                  <a:prstClr val="black"/>
                </a:solidFill>
              </a:rPr>
              <a:t>12 МЕСЯЦЕВ 2019 </a:t>
            </a:r>
            <a:r>
              <a:rPr lang="ru-RU" sz="1800" b="1" dirty="0">
                <a:solidFill>
                  <a:prstClr val="black"/>
                </a:solidFill>
              </a:rPr>
              <a:t>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pic>
        <p:nvPicPr>
          <p:cNvPr id="4098" name="Picture 2" descr="C:\Users\Айдар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5351"/>
              </p:ext>
            </p:extLst>
          </p:nvPr>
        </p:nvGraphicFramePr>
        <p:xfrm>
          <a:off x="123258" y="1190796"/>
          <a:ext cx="9036497" cy="5667204"/>
        </p:xfrm>
        <a:graphic>
          <a:graphicData uri="http://schemas.openxmlformats.org/drawingml/2006/table">
            <a:tbl>
              <a:tblPr/>
              <a:tblGrid>
                <a:gridCol w="827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40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31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план 2019 годовой (тыс.руб)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Исполнение бюджета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 МЕСЯЦЕВ 2019 год, %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%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Молькеевское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942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1 147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1 047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717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4 436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Чутеевское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1 359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1 355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1 136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1 231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1 162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Ульянковское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1 128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Муралинское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848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Б.Подберезинское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1 469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9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1 175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854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4448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21 548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64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31606"/>
              </p:ext>
            </p:extLst>
          </p:nvPr>
        </p:nvGraphicFramePr>
        <p:xfrm>
          <a:off x="0" y="1190791"/>
          <a:ext cx="9118128" cy="5724018"/>
        </p:xfrm>
        <a:graphic>
          <a:graphicData uri="http://schemas.openxmlformats.org/drawingml/2006/table">
            <a:tbl>
              <a:tblPr/>
              <a:tblGrid>
                <a:gridCol w="74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11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87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216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Сумма задолженности по налогам физических лиц</a:t>
                      </a:r>
                      <a:r>
                        <a:rPr lang="ru-RU" sz="1500" b="0" i="0" u="none" strike="noStrike" dirty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 </a:t>
                      </a:r>
                      <a:endParaRPr lang="ru-RU" sz="1500" b="0" i="0" u="none" strike="noStrike" dirty="0" smtClean="0">
                        <a:solidFill>
                          <a:srgbClr val="993300"/>
                        </a:solidFill>
                        <a:effectLst/>
                        <a:latin typeface="Tahoma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на </a:t>
                      </a:r>
                      <a:r>
                        <a:rPr lang="ru-RU" sz="1500" b="0" i="0" u="none" strike="noStrike" dirty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1  ЯНВАРЯ 2020 года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тыс. руб.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Итого задолженность по налогам физических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лиц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500" b="0" i="0" u="none" strike="noStrike" dirty="0" smtClean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на </a:t>
                      </a:r>
                      <a:r>
                        <a:rPr lang="ru-RU" sz="1500" b="0" i="0" u="none" strike="noStrike" dirty="0">
                          <a:solidFill>
                            <a:srgbClr val="993300"/>
                          </a:solidFill>
                          <a:effectLst/>
                          <a:latin typeface="Tahoma"/>
                        </a:rPr>
                        <a:t>1 ЯНВАРЯ 2020 года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налог на имущество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земельный налог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Всего, тыс.руб.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1 жителя, рублей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М.Меминское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18,9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18,9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10,6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Чутеевское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32,5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40,6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18,3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40,5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29,3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39,0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54,0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80,3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127,4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27,0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21,9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48,9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28,0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66,0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61,7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81,4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91,5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60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57,5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92,6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1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Б.Русаковское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2,4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63,1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138,5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1085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182,12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578,46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760,58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55,6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0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209537"/>
              </p:ext>
            </p:extLst>
          </p:nvPr>
        </p:nvGraphicFramePr>
        <p:xfrm>
          <a:off x="-11856" y="1220941"/>
          <a:ext cx="9143999" cy="5565720"/>
        </p:xfrm>
        <a:graphic>
          <a:graphicData uri="http://schemas.openxmlformats.org/drawingml/2006/table">
            <a:tbl>
              <a:tblPr/>
              <a:tblGrid>
                <a:gridCol w="69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5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5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1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97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97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969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Количество дворов на 01.01.2019 год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Поголовье  скота, голов     на 01 ЯНВАРЯ 2020 года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Плотность поголовья КРС на 100 дворов, голов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3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единиц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КРС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том числе коровы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КРС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Кушманское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Б.Русаковское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Багаевское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339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372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240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Ст.Тябердинское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Эбалаковское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138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400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35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91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9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12" marR="3912" marT="3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835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247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97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921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4 808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4 974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1 840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103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12" marR="3912" marT="39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8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йдар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633" cy="119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40775" y="0"/>
            <a:ext cx="819136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Кайбицкий муниципальный район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952500" y="571500"/>
            <a:ext cx="8191500" cy="6191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800" b="1" dirty="0" smtClean="0">
                <a:solidFill>
                  <a:prstClr val="black"/>
                </a:solidFill>
              </a:rPr>
              <a:t>ИТОГОВЫЕ ДАННЫЕ ПО СЕЛЬСКИМ ПОСЕЛЕНИЯМ ЗА 12 МЕСЯЦЕВ 2019 ГОДА</a:t>
            </a:r>
            <a:endParaRPr lang="ru-RU" sz="3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112018"/>
              </p:ext>
            </p:extLst>
          </p:nvPr>
        </p:nvGraphicFramePr>
        <p:xfrm>
          <a:off x="0" y="1190791"/>
          <a:ext cx="9132143" cy="5699356"/>
        </p:xfrm>
        <a:graphic>
          <a:graphicData uri="http://schemas.openxmlformats.org/drawingml/2006/table">
            <a:tbl>
              <a:tblPr/>
              <a:tblGrid>
                <a:gridCol w="467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59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19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331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№ п/п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Наименование сельского поселения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Количество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дворов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на 01.01.2019 год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Поголовье  скота, голов     на 01 ЯНВАРЯ 2020 года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Плотность поголовья коров  на 100 дворов, голов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единиц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КРС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 том числе коровы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коровы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effectLst/>
                          <a:latin typeface="Tahoma"/>
                        </a:rPr>
                        <a:t>баллы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Чутеевское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Надеждинское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Б.Русаковское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Багаевское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339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141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Молькеевское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Хозесановское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353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Кушманское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419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Бурундуковское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372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Ульянковское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М.Меминское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Б.Подберезинское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400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Ст.Тябердинское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effectLst/>
                          <a:latin typeface="Tahoma"/>
                        </a:rPr>
                        <a:t>Эбалаковское</a:t>
                      </a:r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260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67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Кулангинское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Б.Кайбицкое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835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97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9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16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Муралинское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4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Федоровское</a:t>
                      </a:r>
                    </a:p>
                  </a:txBody>
                  <a:tcPr marL="3984" marR="3984" marT="3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173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20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4448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по району: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4 808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4 974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>
                          <a:effectLst/>
                          <a:latin typeface="Tahoma"/>
                        </a:rPr>
                        <a:t>1 840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500" b="1" i="0" u="none" strike="noStrike" dirty="0">
                        <a:effectLst/>
                        <a:latin typeface="Tahoma"/>
                      </a:endParaRP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3984" marR="3984" marT="39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8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</TotalTime>
  <Words>1903</Words>
  <Application>Microsoft Office PowerPoint</Application>
  <PresentationFormat>Экран (4:3)</PresentationFormat>
  <Paragraphs>1397</Paragraphs>
  <Slides>13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Tahoma</vt:lpstr>
      <vt:lpstr>Times New Roman</vt:lpstr>
      <vt:lpstr>Тема Office</vt:lpstr>
      <vt:lpstr>  ИТОГОВЫЕ ДАННЫЕ ПО СЕЛЬСКИМ ПОСЕЛЕНИЯМ ЗА 12 МЕСЯЦЕВ 2019 ГОДА  </vt:lpstr>
      <vt:lpstr>ИТОГОВЫЕ ДАННЫЕ ПО СЕЛЬСКИМ ПОСЕЛЕНИЯМ ЗА 12 МЕСЯЦЕВ 2019 ГОДА</vt:lpstr>
      <vt:lpstr>ИТОГОВЫЕ ДАННЫЕ ПО СЕЛЬСКИМ ПОСЕЛЕНИЯМ ЗА 12 МЕСЯЦЕВ 2019 ГОДА</vt:lpstr>
      <vt:lpstr>ИТОГОВЫЕ ДАННЫЕ ПО СЕЛЬСКИМ ПОСЕЛЕНИЯМ ЗА 12 МЕСЯЦЕВ 2019 ГОДА</vt:lpstr>
      <vt:lpstr>ИТОГОВЫЕ ДАННЫЕ ПО СЕЛЬСКИМ ПОСЕЛЕНИЯМ ЗА 12 МЕСЯЦЕВ 2019 ГОДА</vt:lpstr>
      <vt:lpstr>ИТОГОВЫЕ ДАННЫЕ ПО СЕЛЬСКИМ ПОСЕЛЕНИЯМ ЗА 12 МЕСЯЦЕВ 2019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ОАО «Кайбицыагрохимсервис»</dc:title>
  <dc:creator>Aidar</dc:creator>
  <cp:lastModifiedBy>Admin</cp:lastModifiedBy>
  <cp:revision>189</cp:revision>
  <cp:lastPrinted>2020-02-10T13:28:45Z</cp:lastPrinted>
  <dcterms:created xsi:type="dcterms:W3CDTF">2013-03-07T10:14:18Z</dcterms:created>
  <dcterms:modified xsi:type="dcterms:W3CDTF">2020-02-10T13:47:12Z</dcterms:modified>
</cp:coreProperties>
</file>