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7" r:id="rId3"/>
    <p:sldId id="275" r:id="rId4"/>
    <p:sldId id="278" r:id="rId5"/>
    <p:sldId id="279" r:id="rId6"/>
    <p:sldId id="282" r:id="rId7"/>
    <p:sldId id="28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278" autoAdjust="0"/>
  </p:normalViewPr>
  <p:slideViewPr>
    <p:cSldViewPr>
      <p:cViewPr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2" cy="496888"/>
          </a:xfrm>
          <a:prstGeom prst="rect">
            <a:avLst/>
          </a:prstGeom>
        </p:spPr>
        <p:txBody>
          <a:bodyPr vert="horz" lIns="91518" tIns="45759" rIns="91518" bIns="457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743" y="0"/>
            <a:ext cx="2945342" cy="496888"/>
          </a:xfrm>
          <a:prstGeom prst="rect">
            <a:avLst/>
          </a:prstGeom>
        </p:spPr>
        <p:txBody>
          <a:bodyPr vert="horz" lIns="91518" tIns="45759" rIns="91518" bIns="45759" rtlCol="0"/>
          <a:lstStyle>
            <a:lvl1pPr algn="r">
              <a:defRPr sz="1200"/>
            </a:lvl1pPr>
          </a:lstStyle>
          <a:p>
            <a:fld id="{500242D7-37B7-4AAD-9FB6-459C6E7C54B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8" tIns="45759" rIns="91518" bIns="457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6" cy="4467225"/>
          </a:xfrm>
          <a:prstGeom prst="rect">
            <a:avLst/>
          </a:prstGeom>
        </p:spPr>
        <p:txBody>
          <a:bodyPr vert="horz" lIns="91518" tIns="45759" rIns="91518" bIns="457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5342" cy="496887"/>
          </a:xfrm>
          <a:prstGeom prst="rect">
            <a:avLst/>
          </a:prstGeom>
        </p:spPr>
        <p:txBody>
          <a:bodyPr vert="horz" lIns="91518" tIns="45759" rIns="91518" bIns="457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743" y="9428164"/>
            <a:ext cx="2945342" cy="496887"/>
          </a:xfrm>
          <a:prstGeom prst="rect">
            <a:avLst/>
          </a:prstGeom>
        </p:spPr>
        <p:txBody>
          <a:bodyPr vert="horz" lIns="91518" tIns="45759" rIns="91518" bIns="45759" rtlCol="0" anchor="b"/>
          <a:lstStyle>
            <a:lvl1pPr algn="r">
              <a:defRPr sz="1200"/>
            </a:lvl1pPr>
          </a:lstStyle>
          <a:p>
            <a:fld id="{43AB365A-0DD9-43D9-913F-F89535797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2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schemeClr val="tx1"/>
                </a:solidFill>
              </a:rPr>
              <a:t>9 МЕСЯЦЕВ 2018 </a:t>
            </a:r>
            <a:r>
              <a:rPr lang="ru-RU" sz="1800" b="1" dirty="0" smtClean="0">
                <a:solidFill>
                  <a:schemeClr val="tx1"/>
                </a:solidFill>
              </a:rPr>
              <a:t>ГОД</a:t>
            </a: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dirty="0"/>
              <a:t/>
            </a:r>
            <a:br>
              <a:rPr lang="ru-RU" sz="3100" dirty="0"/>
            </a:b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95022"/>
              </p:ext>
            </p:extLst>
          </p:nvPr>
        </p:nvGraphicFramePr>
        <p:xfrm>
          <a:off x="2" y="1340774"/>
          <a:ext cx="9132143" cy="5517225"/>
        </p:xfrm>
        <a:graphic>
          <a:graphicData uri="http://schemas.openxmlformats.org/drawingml/2006/table">
            <a:tbl>
              <a:tblPr/>
              <a:tblGrid>
                <a:gridCol w="822754"/>
                <a:gridCol w="2084169"/>
                <a:gridCol w="1108198"/>
                <a:gridCol w="824853"/>
                <a:gridCol w="772380"/>
                <a:gridCol w="763985"/>
                <a:gridCol w="973871"/>
                <a:gridCol w="975970"/>
                <a:gridCol w="805963"/>
              </a:tblGrid>
              <a:tr h="8432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численность населения на 01.01.2018 г.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РОДИЛИСЬ ДЕТЕЙ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Родилось на 1000 жителей 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Родилось на 1000 жителей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УМЕРЛИ, человек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СМЕРТНОСТЬ  на 1000 жителей 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Смертность на 1000 жителей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1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январь-сентябрь 2018 г.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январь-сентябрь 2018 г.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январь-сентябрь 2018 г.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 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761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Чутеевское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1 183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2 295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763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920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979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13 878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9 МЕСЯЦЕВ 2018 ГОД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66244"/>
              </p:ext>
            </p:extLst>
          </p:nvPr>
        </p:nvGraphicFramePr>
        <p:xfrm>
          <a:off x="11858" y="1340774"/>
          <a:ext cx="9132142" cy="5517224"/>
        </p:xfrm>
        <a:graphic>
          <a:graphicData uri="http://schemas.openxmlformats.org/drawingml/2006/table">
            <a:tbl>
              <a:tblPr/>
              <a:tblGrid>
                <a:gridCol w="1094688"/>
                <a:gridCol w="2638411"/>
                <a:gridCol w="1062803"/>
                <a:gridCol w="1094688"/>
                <a:gridCol w="1041548"/>
                <a:gridCol w="1105316"/>
                <a:gridCol w="1094688"/>
              </a:tblGrid>
              <a:tr h="9378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Достижения в спорте (сумма баллов), январь-сентябрь 2018 г.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Достижения в спорте    за  9 месяцев 2018 год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Введено жилья за 9 месяцев 2018 год 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кв.метров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 том числе введенная за 9 месяцев 2018 г. на одного жителя, кв.м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введенная за 9 месяцев 2018г. жилья  на одного жителя, кв.м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33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210,0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0,28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30,5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294,5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0,35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290,8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0,36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Чутеевское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306,7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0,259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326,0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0,586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781,4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0,34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696,0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1,079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147,6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0,30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509,3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0,820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84,1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0,110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100,0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0,128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649,4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0,750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81,5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0,169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90,3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0,098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9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452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1 479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4 598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0,331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500" y="571500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9 МЕСЯЦЕВ 2018 ГОД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79880"/>
              </p:ext>
            </p:extLst>
          </p:nvPr>
        </p:nvGraphicFramePr>
        <p:xfrm>
          <a:off x="2" y="1340774"/>
          <a:ext cx="9143996" cy="5517225"/>
        </p:xfrm>
        <a:graphic>
          <a:graphicData uri="http://schemas.openxmlformats.org/drawingml/2006/table">
            <a:tbl>
              <a:tblPr/>
              <a:tblGrid>
                <a:gridCol w="1105501"/>
                <a:gridCol w="2345645"/>
                <a:gridCol w="1105501"/>
                <a:gridCol w="1070068"/>
                <a:gridCol w="916524"/>
                <a:gridCol w="1041720"/>
                <a:gridCol w="916524"/>
                <a:gridCol w="642513"/>
              </a:tblGrid>
              <a:tr h="8432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Сбор собственных доходов сельских поселений за ЯНВАРЬ - СЕНТЯБРЬ 2018 г.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план 2018 годовой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Исполнение бюджета за 9 МЕСЯЦЕВ 2018 год, %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Всего,руб.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жителя, рублей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Кушманское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801 405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1 053,09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944 752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595 890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1 773,48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840 389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787 247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933,86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1 046 512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650 269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812,84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867 107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Чутеевское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886 665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749,51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1 260 356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411 362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739,86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631 616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3 331 594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1 451,67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3 848 000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531 470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823,98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1 053 052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682 565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1 384,51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767 613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993 134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1 599,25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1 300 551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667 512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874,85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604 685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748 482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957,14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1 117 894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716 113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826,92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999 964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443 973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919,20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748 925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915 938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995,58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1 294 153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4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649 042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1 004,71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1 039 824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762 957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862,10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1 157 935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1979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14 575 618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1 050,27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19 523 328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9 МЕСЯЦЕВ 2018 ГОД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30378"/>
              </p:ext>
            </p:extLst>
          </p:nvPr>
        </p:nvGraphicFramePr>
        <p:xfrm>
          <a:off x="0" y="1340774"/>
          <a:ext cx="9036497" cy="5517225"/>
        </p:xfrm>
        <a:graphic>
          <a:graphicData uri="http://schemas.openxmlformats.org/drawingml/2006/table">
            <a:tbl>
              <a:tblPr/>
              <a:tblGrid>
                <a:gridCol w="1080892"/>
                <a:gridCol w="2885287"/>
                <a:gridCol w="1092516"/>
                <a:gridCol w="1127383"/>
                <a:gridCol w="1127383"/>
                <a:gridCol w="932706"/>
                <a:gridCol w="790330"/>
              </a:tblGrid>
              <a:tr h="8432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Сумма задолженности по налогам физических лиц на 1 ОКТЯБРЯ 2018 года, тыс. руб.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Итого задолженность по налогам физических лиц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ОКТЯБРЯ 2018 года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налог на имущество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земельный налог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Всего, тыс.руб.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жителя, рублей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Кушманское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2,3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29,2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9,9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18,9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34,2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56,0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82,1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Чутеевское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13,4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42,9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56,3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1,4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11,1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37,1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38,5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46,5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72,1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30,9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34,1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69,2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16,4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21,9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35,3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10,3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29,2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51,3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30,5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37,0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5,1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57,4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62,5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129,4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92,8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105,6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114,8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4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52,9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87,6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15,8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40,6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56,4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63,7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979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152,3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623,6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775,90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55,9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9 МЕСЯЦЕВ 2018 ГОД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762212"/>
              </p:ext>
            </p:extLst>
          </p:nvPr>
        </p:nvGraphicFramePr>
        <p:xfrm>
          <a:off x="1" y="1340768"/>
          <a:ext cx="9132141" cy="5517225"/>
        </p:xfrm>
        <a:graphic>
          <a:graphicData uri="http://schemas.openxmlformats.org/drawingml/2006/table">
            <a:tbl>
              <a:tblPr/>
              <a:tblGrid>
                <a:gridCol w="1048565"/>
                <a:gridCol w="2656187"/>
                <a:gridCol w="1048565"/>
                <a:gridCol w="826548"/>
                <a:gridCol w="727576"/>
                <a:gridCol w="706175"/>
                <a:gridCol w="706175"/>
                <a:gridCol w="706175"/>
                <a:gridCol w="706175"/>
              </a:tblGrid>
              <a:tr h="8432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Количество дворов на 01.01.2018 год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Поголовье  скота, голов     на 01 ОКТЯБРЯ   2018 года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Плотность поголовья КРС на 100 дворов, голов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Плотность поголовья коров  на 100 дворов, голов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единиц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КРС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 том числе коровы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КРС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коровы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402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189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Чутеевское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258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289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4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79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4 806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4 661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1 969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9 МЕСЯЦЕВ 2018 ГОД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85113"/>
              </p:ext>
            </p:extLst>
          </p:nvPr>
        </p:nvGraphicFramePr>
        <p:xfrm>
          <a:off x="-1" y="1340761"/>
          <a:ext cx="9132145" cy="5444137"/>
        </p:xfrm>
        <a:graphic>
          <a:graphicData uri="http://schemas.openxmlformats.org/drawingml/2006/table">
            <a:tbl>
              <a:tblPr/>
              <a:tblGrid>
                <a:gridCol w="1035078"/>
                <a:gridCol w="2240779"/>
                <a:gridCol w="1785187"/>
                <a:gridCol w="1059149"/>
                <a:gridCol w="1504470"/>
                <a:gridCol w="1507482"/>
              </a:tblGrid>
              <a:tr h="11541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Закуплено молоко от населения январь-СЕНТЯБРЬ 2018 года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Закуплено молоко от населения январь-СЕНТЯБРЬ 2018 года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Реализовано на 1 корову молока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Реализовано на 1 корову молока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357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центнеров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кг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3508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2 973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2129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2 047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4744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2 650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4802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2 541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Чутеевское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8812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2 319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2116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2 980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1800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2 250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4284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3 039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3 659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1 999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2748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3 664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4147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3 118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2151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2 288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2841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2 185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2820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2 564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22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2142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2 434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2 352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19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51 041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9 МЕСЯЦЕВ 2018 ГОД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22624"/>
              </p:ext>
            </p:extLst>
          </p:nvPr>
        </p:nvGraphicFramePr>
        <p:xfrm>
          <a:off x="1" y="1340768"/>
          <a:ext cx="9132142" cy="5386904"/>
        </p:xfrm>
        <a:graphic>
          <a:graphicData uri="http://schemas.openxmlformats.org/drawingml/2006/table">
            <a:tbl>
              <a:tblPr/>
              <a:tblGrid>
                <a:gridCol w="971599"/>
                <a:gridCol w="2304256"/>
                <a:gridCol w="1296144"/>
                <a:gridCol w="1849289"/>
                <a:gridCol w="1303449"/>
                <a:gridCol w="1407405"/>
              </a:tblGrid>
              <a:tr h="576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ИТОГО баллы по всем показателям за январь - СЕНТЯБРЬ 2018 года 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Занимаемое место на 01.10.2018 г.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Занимаемое место                на  01.07.  2018 года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Отклонение                 (+   рост,                          " - " уменьшение)         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 всем показателям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Кушманское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Чутеевское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108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109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110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680" marR="3680" marT="3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7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36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680" marR="3680" marT="36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1427</Words>
  <Application>Microsoft Office PowerPoint</Application>
  <PresentationFormat>Экран (4:3)</PresentationFormat>
  <Paragraphs>1023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ИТОГОВЫЕ ДАННЫЕ ПО СЕЛЬСКИМ ПОСЕЛЕНИЯМ ЗА 9 МЕСЯЦЕВ 2018 ГОД  </vt:lpstr>
      <vt:lpstr>ИТОГОВЫЕ ДАННЫЕ ПО СЕЛЬСКИМ ПОСЕЛЕНИЯМ ЗА 9 МЕСЯЦЕВ 2018 ГОД</vt:lpstr>
      <vt:lpstr>ИТОГОВЫЕ ДАННЫЕ ПО СЕЛЬСКИМ ПОСЕЛЕНИЯМ ЗА 9 МЕСЯЦЕВ 2018 ГОД</vt:lpstr>
      <vt:lpstr>ИТОГОВЫЕ ДАННЫЕ ПО СЕЛЬСКИМ ПОСЕЛЕНИЯМ ЗА 9 МЕСЯЦЕВ 2018 ГОД</vt:lpstr>
      <vt:lpstr>ИТОГОВЫЕ ДАННЫЕ ПО СЕЛЬСКИМ ПОСЕЛЕНИЯМ ЗА 9 МЕСЯЦЕВ 2018 ГОД</vt:lpstr>
      <vt:lpstr>ИТОГОВЫЕ ДАННЫЕ ПО СЕЛЬСКИМ ПОСЕЛЕНИЯМ ЗА 9 МЕСЯЦЕВ 2018 ГОД</vt:lpstr>
      <vt:lpstr>ИТОГОВЫЕ ДАННЫЕ ПО СЕЛЬСКИМ ПОСЕЛЕНИЯМ ЗА 9 МЕСЯЦЕВ 2018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ОАО «Кайбицыагрохимсервис»</dc:title>
  <dc:creator>Aidar</dc:creator>
  <cp:lastModifiedBy>adm</cp:lastModifiedBy>
  <cp:revision>151</cp:revision>
  <cp:lastPrinted>2018-08-18T08:51:52Z</cp:lastPrinted>
  <dcterms:created xsi:type="dcterms:W3CDTF">2013-03-07T10:14:18Z</dcterms:created>
  <dcterms:modified xsi:type="dcterms:W3CDTF">2018-10-24T13:01:18Z</dcterms:modified>
</cp:coreProperties>
</file>